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8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0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sldIdLst>
    <p:sldId id="256" r:id="rId2"/>
    <p:sldId id="498" r:id="rId3"/>
    <p:sldId id="583" r:id="rId4"/>
    <p:sldId id="502" r:id="rId5"/>
    <p:sldId id="534" r:id="rId6"/>
    <p:sldId id="559" r:id="rId7"/>
    <p:sldId id="530" r:id="rId8"/>
    <p:sldId id="571" r:id="rId9"/>
    <p:sldId id="535" r:id="rId10"/>
    <p:sldId id="560" r:id="rId11"/>
    <p:sldId id="543" r:id="rId12"/>
    <p:sldId id="510" r:id="rId13"/>
    <p:sldId id="568" r:id="rId14"/>
    <p:sldId id="511" r:id="rId15"/>
    <p:sldId id="545" r:id="rId16"/>
    <p:sldId id="513" r:id="rId17"/>
    <p:sldId id="585" r:id="rId18"/>
    <p:sldId id="536" r:id="rId19"/>
    <p:sldId id="515" r:id="rId20"/>
    <p:sldId id="569" r:id="rId21"/>
    <p:sldId id="544" r:id="rId22"/>
    <p:sldId id="580" r:id="rId23"/>
    <p:sldId id="517" r:id="rId24"/>
    <p:sldId id="537" r:id="rId25"/>
    <p:sldId id="586" r:id="rId26"/>
    <p:sldId id="556" r:id="rId27"/>
    <p:sldId id="582" r:id="rId28"/>
    <p:sldId id="547" r:id="rId29"/>
    <p:sldId id="521" r:id="rId30"/>
    <p:sldId id="522" r:id="rId31"/>
    <p:sldId id="538" r:id="rId32"/>
    <p:sldId id="565" r:id="rId33"/>
    <p:sldId id="573" r:id="rId34"/>
    <p:sldId id="589" r:id="rId35"/>
    <p:sldId id="566" r:id="rId36"/>
    <p:sldId id="552" r:id="rId37"/>
    <p:sldId id="588" r:id="rId38"/>
    <p:sldId id="553" r:id="rId39"/>
    <p:sldId id="561" r:id="rId40"/>
    <p:sldId id="567" r:id="rId41"/>
    <p:sldId id="558" r:id="rId42"/>
    <p:sldId id="563" r:id="rId43"/>
    <p:sldId id="572" r:id="rId44"/>
    <p:sldId id="574" r:id="rId45"/>
    <p:sldId id="578" r:id="rId46"/>
    <p:sldId id="577" r:id="rId47"/>
    <p:sldId id="575" r:id="rId48"/>
    <p:sldId id="576" r:id="rId49"/>
    <p:sldId id="587" r:id="rId50"/>
    <p:sldId id="549" r:id="rId5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005393"/>
    <a:srgbClr val="FFFFFF"/>
    <a:srgbClr val="E63946"/>
    <a:srgbClr val="F4A261"/>
    <a:srgbClr val="FF9999"/>
    <a:srgbClr val="D5EDFF"/>
    <a:srgbClr val="0192FF"/>
    <a:srgbClr val="9BD4FF"/>
    <a:srgbClr val="F9C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8368" autoAdjust="0"/>
  </p:normalViewPr>
  <p:slideViewPr>
    <p:cSldViewPr snapToGrid="0">
      <p:cViewPr varScale="1">
        <p:scale>
          <a:sx n="136" d="100"/>
          <a:sy n="136" d="100"/>
        </p:scale>
        <p:origin x="132" y="3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8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</m:t>
                  </m:r>
                  <m:r>
                    <a:rPr lang="fr-FR" b="1" i="1" noProof="0" smtClean="0">
                      <a:latin typeface="Cambria Math" panose="02040503050406030204" pitchFamily="18" charset="0"/>
                    </a:rPr>
                    <m:t>𝝅</m:t>
                  </m:r>
                </m:oMath>
              </a14:m>
              <a:endParaRPr lang="fr-FR" b="1" noProof="0" dirty="0"/>
            </a:p>
          </dgm:t>
        </dgm:pt>
      </mc:Choice>
      <mc:Fallback xmlns="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:r>
                <a:rPr lang="fr-FR" b="1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±</a:t>
              </a:r>
              <a:r>
                <a:rPr lang="fr-FR" b="1" i="0" noProof="0">
                  <a:latin typeface="Cambria Math" panose="02040503050406030204" pitchFamily="18" charset="0"/>
                </a:rPr>
                <a:t>𝝅</a:t>
              </a:r>
              <a:endParaRPr lang="fr-FR" b="1" noProof="0" dirty="0"/>
            </a:p>
          </dgm:t>
        </dgm:pt>
      </mc:Fallback>
    </mc:AlternateConten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427B368-246C-405B-BA31-3B4A4B443299}" type="presOf" srcId="{37CE5AA4-4AA4-49FE-9CE7-088DD969629F}" destId="{08AE1717-542C-4A25-B6CE-77E8EB8D8E93}" srcOrd="0" destOrd="0" presId="urn:microsoft.com/office/officeart/2005/8/layout/process1"/>
    <dgm:cxn modelId="{41B6CE21-5E76-47D0-B2A1-5143325F6693}" type="presOf" srcId="{AB1BE70D-BC0A-4BFF-B505-8EC8D07A6863}" destId="{C1D440E1-3E57-4FE1-9418-7A4C76779158}" srcOrd="1" destOrd="0" presId="urn:microsoft.com/office/officeart/2005/8/layout/process1"/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A2681878-14BC-4F3B-931F-0B28296F9AB7}" type="presOf" srcId="{2E83C83C-C617-4552-B90D-0E2AA788D47F}" destId="{4DDDD463-3178-48A6-AC99-C09BD1D4E290}" srcOrd="0" destOrd="0" presId="urn:microsoft.com/office/officeart/2005/8/layout/process1"/>
    <dgm:cxn modelId="{8E45BC57-9BF7-446C-B879-C2E263E633DE}" type="presOf" srcId="{4AA8DE7A-FFC2-453D-92F5-4C6CC9AA8BD2}" destId="{87F1D590-3EB7-4F9E-B84B-E320F89FBC2B}" srcOrd="0" destOrd="0" presId="urn:microsoft.com/office/officeart/2005/8/layout/process1"/>
    <dgm:cxn modelId="{15DDA538-E1FA-4704-AF2A-9EB1DE0871DF}" type="presOf" srcId="{37CE5AA4-4AA4-49FE-9CE7-088DD969629F}" destId="{923C8EBB-9F50-49D4-94B8-6195C4170AF5}" srcOrd="1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45606784-E5AD-4C9F-9363-783787C505BD}" type="presOf" srcId="{2D6501E8-5BFD-454F-BF77-E5137F1541B5}" destId="{516671C6-B843-483E-BA40-F0FF57346CF8}" srcOrd="0" destOrd="0" presId="urn:microsoft.com/office/officeart/2005/8/layout/process1"/>
    <dgm:cxn modelId="{A77BA3C5-BEFC-462E-8AB2-31CEB649FFA0}" type="presOf" srcId="{2E192E1B-DA10-4542-8534-69EF040FF558}" destId="{554C6918-C026-4E00-A308-BF3C09534B2F}" srcOrd="0" destOrd="0" presId="urn:microsoft.com/office/officeart/2005/8/layout/process1"/>
    <dgm:cxn modelId="{C8C1B8B5-DE28-4894-8C85-32D4D7A9E0C4}" type="presOf" srcId="{21B1F5A9-0FC6-4630-8289-0575977ECA6B}" destId="{B55C6608-2BFA-46AE-B4AC-EC5E3ACE5215}" srcOrd="1" destOrd="0" presId="urn:microsoft.com/office/officeart/2005/8/layout/process1"/>
    <dgm:cxn modelId="{9800AA1A-AA1C-4B1C-8F3B-4026D7AAACB0}" type="presOf" srcId="{AB1BE70D-BC0A-4BFF-B505-8EC8D07A6863}" destId="{0E21818D-0D91-4690-B39D-C43DA1AF364C}" srcOrd="0" destOrd="0" presId="urn:microsoft.com/office/officeart/2005/8/layout/process1"/>
    <dgm:cxn modelId="{2D7D9C97-F7F6-45BD-AD3B-00ADA1EDF5FF}" type="presOf" srcId="{F90C9616-632F-4858-B057-2EB089B53355}" destId="{33E94F93-97E0-43DC-B4E8-BCB988A45986}" srcOrd="1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530A0C45-6F41-422E-B35D-EBD852609F84}" type="presOf" srcId="{F90C9616-632F-4858-B057-2EB089B53355}" destId="{6A281D32-53FB-4EDF-BD57-EB9F2F5B1B54}" srcOrd="0" destOrd="0" presId="urn:microsoft.com/office/officeart/2005/8/layout/process1"/>
    <dgm:cxn modelId="{9B9CBDA3-2D5B-4C26-87C2-88F998003654}" type="presOf" srcId="{21B1F5A9-0FC6-4630-8289-0575977ECA6B}" destId="{1BA80DAA-8542-4295-975F-8E5E90F70324}" srcOrd="0" destOrd="0" presId="urn:microsoft.com/office/officeart/2005/8/layout/process1"/>
    <dgm:cxn modelId="{8CFF19DF-6E00-434D-9D33-795B67FF7BF5}" type="presOf" srcId="{52D3A4C7-8D77-4FE4-ADAC-2840BE0F5BCE}" destId="{C0F72565-CF37-4D83-B615-F125FB1E7367}" srcOrd="0" destOrd="0" presId="urn:microsoft.com/office/officeart/2005/8/layout/process1"/>
    <dgm:cxn modelId="{4478D78C-4491-4C81-8B0B-7A458577B96E}" type="presOf" srcId="{974F540D-1866-497D-976C-13B0113F88BF}" destId="{AE900929-4A8C-46D5-A95A-024DEB86EC89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5904CA34-6DA8-4A81-9E3F-CF0DF9407D0B}" type="presParOf" srcId="{4DDDD463-3178-48A6-AC99-C09BD1D4E290}" destId="{516671C6-B843-483E-BA40-F0FF57346CF8}" srcOrd="0" destOrd="0" presId="urn:microsoft.com/office/officeart/2005/8/layout/process1"/>
    <dgm:cxn modelId="{1654076D-480C-41AE-B708-26E237CF3666}" type="presParOf" srcId="{4DDDD463-3178-48A6-AC99-C09BD1D4E290}" destId="{0E21818D-0D91-4690-B39D-C43DA1AF364C}" srcOrd="1" destOrd="0" presId="urn:microsoft.com/office/officeart/2005/8/layout/process1"/>
    <dgm:cxn modelId="{90E02BA2-EA5E-4B07-8B15-A1FAFC19C280}" type="presParOf" srcId="{0E21818D-0D91-4690-B39D-C43DA1AF364C}" destId="{C1D440E1-3E57-4FE1-9418-7A4C76779158}" srcOrd="0" destOrd="0" presId="urn:microsoft.com/office/officeart/2005/8/layout/process1"/>
    <dgm:cxn modelId="{BADAA96B-DCBD-458F-8662-440107567B22}" type="presParOf" srcId="{4DDDD463-3178-48A6-AC99-C09BD1D4E290}" destId="{C0F72565-CF37-4D83-B615-F125FB1E7367}" srcOrd="2" destOrd="0" presId="urn:microsoft.com/office/officeart/2005/8/layout/process1"/>
    <dgm:cxn modelId="{E56ED836-560B-42BF-B02B-BE8C95D436D9}" type="presParOf" srcId="{4DDDD463-3178-48A6-AC99-C09BD1D4E290}" destId="{1BA80DAA-8542-4295-975F-8E5E90F70324}" srcOrd="3" destOrd="0" presId="urn:microsoft.com/office/officeart/2005/8/layout/process1"/>
    <dgm:cxn modelId="{603924E3-17EC-48AF-9AFA-0B0A59BC24C8}" type="presParOf" srcId="{1BA80DAA-8542-4295-975F-8E5E90F70324}" destId="{B55C6608-2BFA-46AE-B4AC-EC5E3ACE5215}" srcOrd="0" destOrd="0" presId="urn:microsoft.com/office/officeart/2005/8/layout/process1"/>
    <dgm:cxn modelId="{E519ADF1-DF9F-4AAE-87F8-D53D7BF9D1F4}" type="presParOf" srcId="{4DDDD463-3178-48A6-AC99-C09BD1D4E290}" destId="{AE900929-4A8C-46D5-A95A-024DEB86EC89}" srcOrd="4" destOrd="0" presId="urn:microsoft.com/office/officeart/2005/8/layout/process1"/>
    <dgm:cxn modelId="{12DFE569-DFD9-4247-926B-CE72A9CFA32F}" type="presParOf" srcId="{4DDDD463-3178-48A6-AC99-C09BD1D4E290}" destId="{08AE1717-542C-4A25-B6CE-77E8EB8D8E93}" srcOrd="5" destOrd="0" presId="urn:microsoft.com/office/officeart/2005/8/layout/process1"/>
    <dgm:cxn modelId="{3C2F4A5D-3DD2-4146-968A-DFC09AA34ECD}" type="presParOf" srcId="{08AE1717-542C-4A25-B6CE-77E8EB8D8E93}" destId="{923C8EBB-9F50-49D4-94B8-6195C4170AF5}" srcOrd="0" destOrd="0" presId="urn:microsoft.com/office/officeart/2005/8/layout/process1"/>
    <dgm:cxn modelId="{3BA684C0-D701-4F05-A5F9-5F61152FC15A}" type="presParOf" srcId="{4DDDD463-3178-48A6-AC99-C09BD1D4E290}" destId="{87F1D590-3EB7-4F9E-B84B-E320F89FBC2B}" srcOrd="6" destOrd="0" presId="urn:microsoft.com/office/officeart/2005/8/layout/process1"/>
    <dgm:cxn modelId="{3E9FB5AC-A7BE-458D-A087-80C62629CACD}" type="presParOf" srcId="{4DDDD463-3178-48A6-AC99-C09BD1D4E290}" destId="{6A281D32-53FB-4EDF-BD57-EB9F2F5B1B54}" srcOrd="7" destOrd="0" presId="urn:microsoft.com/office/officeart/2005/8/layout/process1"/>
    <dgm:cxn modelId="{A28B6EB0-ABD0-417E-BFA8-B0C8D976DE7F}" type="presParOf" srcId="{6A281D32-53FB-4EDF-BD57-EB9F2F5B1B54}" destId="{33E94F93-97E0-43DC-B4E8-BCB988A45986}" srcOrd="0" destOrd="0" presId="urn:microsoft.com/office/officeart/2005/8/layout/process1"/>
    <dgm:cxn modelId="{1F9612BB-EE2E-48FA-BDAC-9FF620B5B894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974F540D-1866-497D-976C-13B0113F88BF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continu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fr-FR" noProof="0" dirty="0" err="1"/>
            <a:t>μm</a:t>
          </a:r>
          <a:r>
            <a:rPr lang="fr-FR" noProof="0" dirty="0"/>
            <a:t> et 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E417D7A4-89E9-4D9A-98CE-08D85FFC1BE3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déclinable à plusieurs échelles</a:t>
          </a:r>
        </a:p>
      </dgm:t>
    </dgm:pt>
    <dgm:pt modelId="{4B74A48E-109F-4AC4-8E75-52DCFA50F1C0}" type="par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9F920D50-8CB0-4C7F-8E82-44AADD56C961}" type="sib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CF73BB5E-78AE-4573-B7E4-11199CC06C3E}" type="pres">
      <dgm:prSet presAssocID="{E417D7A4-89E9-4D9A-98CE-08D85FFC1BE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28AB06-6577-474C-AF5B-C9F1F676A943}" type="pres">
      <dgm:prSet presAssocID="{9F920D50-8CB0-4C7F-8E82-44AADD56C961}" presName="sibTrans" presStyleLbl="sibTrans2D1" presStyleIdx="2" presStyleCnt="3"/>
      <dgm:spPr/>
      <dgm:t>
        <a:bodyPr/>
        <a:lstStyle/>
        <a:p>
          <a:endParaRPr lang="fr-FR"/>
        </a:p>
      </dgm:t>
    </dgm:pt>
    <dgm:pt modelId="{37B9EEB8-5CA9-4F09-A8BA-C19DD077E1FF}" type="pres">
      <dgm:prSet presAssocID="{9F920D50-8CB0-4C7F-8E82-44AADD56C961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4F067AB-2897-44D1-8167-962EFDE534AA}" type="presOf" srcId="{C2A5CDB7-68B3-4D16-AEBD-B3D9EA183121}" destId="{728F3B20-2CEC-4AFE-8F68-FAB2DD882B81}" srcOrd="0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C49A79FC-943A-4A9E-B2E7-14CCE39196D3}" type="presOf" srcId="{3634D9BF-0783-42D5-B338-EFF93674B97B}" destId="{D316C892-EA44-405E-8E9B-45B807E4DE36}" srcOrd="0" destOrd="0" presId="urn:microsoft.com/office/officeart/2005/8/layout/process2"/>
    <dgm:cxn modelId="{0A49FD54-73B1-4DEF-BBAE-4C141808A3A3}" type="presOf" srcId="{99063CB1-CB4A-4A70-92C7-17A84C4E37F8}" destId="{83D54FA9-832A-4D3B-8745-3174460457A9}" srcOrd="1" destOrd="0" presId="urn:microsoft.com/office/officeart/2005/8/layout/process2"/>
    <dgm:cxn modelId="{ABE0F13B-E447-4AB5-B1D4-C724EF6FB59D}" type="presOf" srcId="{9F920D50-8CB0-4C7F-8E82-44AADD56C961}" destId="{9528AB06-6577-474C-AF5B-C9F1F676A943}" srcOrd="0" destOrd="0" presId="urn:microsoft.com/office/officeart/2005/8/layout/process2"/>
    <dgm:cxn modelId="{5ABEF3F3-2FFF-4A72-A210-8D69BBDFB7B4}" type="presOf" srcId="{54FDA4B9-EBE4-4C58-A8B3-36C276DB79A0}" destId="{13DC3033-D03E-4B66-BAC7-49B601D1D15C}" srcOrd="0" destOrd="0" presId="urn:microsoft.com/office/officeart/2005/8/layout/process2"/>
    <dgm:cxn modelId="{05C03651-F280-4226-9C7A-529360CCA6A4}" type="presOf" srcId="{99063CB1-CB4A-4A70-92C7-17A84C4E37F8}" destId="{3BAC0934-7CC4-4884-A529-4F3D006F7E3F}" srcOrd="0" destOrd="0" presId="urn:microsoft.com/office/officeart/2005/8/layout/process2"/>
    <dgm:cxn modelId="{35C85B7C-1F9D-418B-A858-215170D4D35F}" srcId="{79D07853-EE24-42C7-BA6E-6EA32CB759BC}" destId="{3634D9BF-0783-42D5-B338-EFF93674B97B}" srcOrd="1" destOrd="0" parTransId="{21C3F30C-2203-4D9A-946C-70DC0D2C684E}" sibTransId="{99063CB1-CB4A-4A70-92C7-17A84C4E37F8}"/>
    <dgm:cxn modelId="{A6FB6575-546B-45D6-8087-087D92BCE1F2}" srcId="{79D07853-EE24-42C7-BA6E-6EA32CB759BC}" destId="{E417D7A4-89E9-4D9A-98CE-08D85FFC1BE3}" srcOrd="2" destOrd="0" parTransId="{4B74A48E-109F-4AC4-8E75-52DCFA50F1C0}" sibTransId="{9F920D50-8CB0-4C7F-8E82-44AADD56C961}"/>
    <dgm:cxn modelId="{12AB025C-0E25-49B4-8B0A-0CCAF5217A16}" type="presOf" srcId="{9537C742-9A3B-46B7-8E78-762A340E3207}" destId="{BC97E962-0D39-46A6-BC91-2DAA4A426038}" srcOrd="1" destOrd="0" presId="urn:microsoft.com/office/officeart/2005/8/layout/process2"/>
    <dgm:cxn modelId="{73BE0371-7218-4313-BBBC-645FAB791F90}" type="presOf" srcId="{79D07853-EE24-42C7-BA6E-6EA32CB759BC}" destId="{86F44951-697F-4B4C-9B44-62307895CC49}" srcOrd="0" destOrd="0" presId="urn:microsoft.com/office/officeart/2005/8/layout/process2"/>
    <dgm:cxn modelId="{654F008F-6DB0-427C-8B94-E5F2637063D6}" type="presOf" srcId="{9F920D50-8CB0-4C7F-8E82-44AADD56C961}" destId="{37B9EEB8-5CA9-4F09-A8BA-C19DD077E1FF}" srcOrd="1" destOrd="0" presId="urn:microsoft.com/office/officeart/2005/8/layout/process2"/>
    <dgm:cxn modelId="{D0992458-05C1-4121-A390-434E6040B9BE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498AC72A-C40A-4C49-A2DF-C23F4C186CD9}" type="presOf" srcId="{E417D7A4-89E9-4D9A-98CE-08D85FFC1BE3}" destId="{CF73BB5E-78AE-4573-B7E4-11199CC06C3E}" srcOrd="0" destOrd="0" presId="urn:microsoft.com/office/officeart/2005/8/layout/process2"/>
    <dgm:cxn modelId="{BC467AB5-26B4-4892-A851-62F88CDEE91C}" type="presParOf" srcId="{86F44951-697F-4B4C-9B44-62307895CC49}" destId="{13DC3033-D03E-4B66-BAC7-49B601D1D15C}" srcOrd="0" destOrd="0" presId="urn:microsoft.com/office/officeart/2005/8/layout/process2"/>
    <dgm:cxn modelId="{D15C05E4-25DB-4952-99F8-E81ECE407EBA}" type="presParOf" srcId="{86F44951-697F-4B4C-9B44-62307895CC49}" destId="{DCCF6E2D-8275-47B9-AFEF-6E77D1BE3957}" srcOrd="1" destOrd="0" presId="urn:microsoft.com/office/officeart/2005/8/layout/process2"/>
    <dgm:cxn modelId="{918EACFB-4808-4A37-8616-73F5C6342502}" type="presParOf" srcId="{DCCF6E2D-8275-47B9-AFEF-6E77D1BE3957}" destId="{BC97E962-0D39-46A6-BC91-2DAA4A426038}" srcOrd="0" destOrd="0" presId="urn:microsoft.com/office/officeart/2005/8/layout/process2"/>
    <dgm:cxn modelId="{DC9DA0C5-4C1B-473D-9D1E-714C0AB1A1DA}" type="presParOf" srcId="{86F44951-697F-4B4C-9B44-62307895CC49}" destId="{D316C892-EA44-405E-8E9B-45B807E4DE36}" srcOrd="2" destOrd="0" presId="urn:microsoft.com/office/officeart/2005/8/layout/process2"/>
    <dgm:cxn modelId="{424E51FA-6287-4973-AEB1-FF644E7987F9}" type="presParOf" srcId="{86F44951-697F-4B4C-9B44-62307895CC49}" destId="{3BAC0934-7CC4-4884-A529-4F3D006F7E3F}" srcOrd="3" destOrd="0" presId="urn:microsoft.com/office/officeart/2005/8/layout/process2"/>
    <dgm:cxn modelId="{6EA60654-152B-4EB9-B12E-3DEFBE5A04B4}" type="presParOf" srcId="{3BAC0934-7CC4-4884-A529-4F3D006F7E3F}" destId="{83D54FA9-832A-4D3B-8745-3174460457A9}" srcOrd="0" destOrd="0" presId="urn:microsoft.com/office/officeart/2005/8/layout/process2"/>
    <dgm:cxn modelId="{763D23F7-2BC8-4FE7-99D6-3604E60CF938}" type="presParOf" srcId="{86F44951-697F-4B4C-9B44-62307895CC49}" destId="{CF73BB5E-78AE-4573-B7E4-11199CC06C3E}" srcOrd="4" destOrd="0" presId="urn:microsoft.com/office/officeart/2005/8/layout/process2"/>
    <dgm:cxn modelId="{CC16AA7C-DE96-4914-9D6B-7CA9B0E63C81}" type="presParOf" srcId="{86F44951-697F-4B4C-9B44-62307895CC49}" destId="{9528AB06-6577-474C-AF5B-C9F1F676A943}" srcOrd="5" destOrd="0" presId="urn:microsoft.com/office/officeart/2005/8/layout/process2"/>
    <dgm:cxn modelId="{ECBAA44C-9A08-4637-A96C-BB1EBD3326CD}" type="presParOf" srcId="{9528AB06-6577-474C-AF5B-C9F1F676A943}" destId="{37B9EEB8-5CA9-4F09-A8BA-C19DD077E1FF}" srcOrd="0" destOrd="0" presId="urn:microsoft.com/office/officeart/2005/8/layout/process2"/>
    <dgm:cxn modelId="{C2CE13CC-03CF-4EC9-BCD8-6EC74D2C3C67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continu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7 lieux de mesure, plusieurs échelles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de pose multi-DDL de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résolu et grande plage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671C6-B843-483E-BA40-F0FF57346CF8}">
      <dsp:nvSpPr>
        <dsp:cNvPr id="0" name=""/>
        <dsp:cNvSpPr/>
      </dsp:nvSpPr>
      <dsp:spPr>
        <a:xfrm>
          <a:off x="5300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Mire périodique encodée acquise</a:t>
          </a:r>
        </a:p>
      </dsp:txBody>
      <dsp:txXfrm>
        <a:off x="53429" y="1537005"/>
        <a:ext cx="1546994" cy="1900678"/>
      </dsp:txXfrm>
    </dsp:sp>
    <dsp:sp modelId="{0E21818D-0D91-4690-B39D-C43DA1AF364C}">
      <dsp:nvSpPr>
        <dsp:cNvPr id="0" name=""/>
        <dsp:cNvSpPr/>
      </dsp:nvSpPr>
      <dsp:spPr>
        <a:xfrm>
          <a:off x="181287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1812878" y="2365086"/>
        <a:ext cx="243858" cy="244516"/>
      </dsp:txXfrm>
    </dsp:sp>
    <dsp:sp modelId="{C0F72565-CF37-4D83-B615-F125FB1E7367}">
      <dsp:nvSpPr>
        <dsp:cNvPr id="0" name=""/>
        <dsp:cNvSpPr/>
      </dsp:nvSpPr>
      <dsp:spPr>
        <a:xfrm>
          <a:off x="230585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0</a:t>
          </a:r>
        </a:p>
      </dsp:txBody>
      <dsp:txXfrm>
        <a:off x="2353983" y="1537005"/>
        <a:ext cx="1546994" cy="1900678"/>
      </dsp:txXfrm>
    </dsp:sp>
    <dsp:sp modelId="{1BA80DAA-8542-4295-975F-8E5E90F70324}">
      <dsp:nvSpPr>
        <dsp:cNvPr id="0" name=""/>
        <dsp:cNvSpPr/>
      </dsp:nvSpPr>
      <dsp:spPr>
        <a:xfrm>
          <a:off x="4113432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4113432" y="2365086"/>
        <a:ext cx="243858" cy="244516"/>
      </dsp:txXfrm>
    </dsp:sp>
    <dsp:sp modelId="{AE900929-4A8C-46D5-A95A-024DEB86EC89}">
      <dsp:nvSpPr>
        <dsp:cNvPr id="0" name=""/>
        <dsp:cNvSpPr/>
      </dsp:nvSpPr>
      <dsp:spPr>
        <a:xfrm>
          <a:off x="4606407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</m:t>
              </m:r>
              <m:r>
                <a:rPr lang="fr-FR" sz="1800" b="1" i="1" kern="1200" noProof="0" smtClean="0">
                  <a:latin typeface="Cambria Math" panose="02040503050406030204" pitchFamily="18" charset="0"/>
                </a:rPr>
                <m:t>𝝅</m:t>
              </m:r>
            </m:oMath>
          </a14:m>
          <a:endParaRPr lang="fr-FR" sz="1800" b="1" kern="1200" noProof="0" dirty="0"/>
        </a:p>
      </dsp:txBody>
      <dsp:txXfrm>
        <a:off x="4654536" y="1537005"/>
        <a:ext cx="1546994" cy="1900678"/>
      </dsp:txXfrm>
    </dsp:sp>
    <dsp:sp modelId="{08AE1717-542C-4A25-B6CE-77E8EB8D8E93}">
      <dsp:nvSpPr>
        <dsp:cNvPr id="0" name=""/>
        <dsp:cNvSpPr/>
      </dsp:nvSpPr>
      <dsp:spPr>
        <a:xfrm>
          <a:off x="6413985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6413985" y="2365086"/>
        <a:ext cx="243858" cy="244516"/>
      </dsp:txXfrm>
    </dsp:sp>
    <dsp:sp modelId="{87F1D590-3EB7-4F9E-B84B-E320F89FBC2B}">
      <dsp:nvSpPr>
        <dsp:cNvPr id="0" name=""/>
        <dsp:cNvSpPr/>
      </dsp:nvSpPr>
      <dsp:spPr>
        <a:xfrm>
          <a:off x="6906961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Vue RGB des trois sous figures précédentes</a:t>
          </a:r>
        </a:p>
      </dsp:txBody>
      <dsp:txXfrm>
        <a:off x="6955090" y="1537005"/>
        <a:ext cx="1546994" cy="1900678"/>
      </dsp:txXfrm>
    </dsp:sp>
    <dsp:sp modelId="{6A281D32-53FB-4EDF-BD57-EB9F2F5B1B54}">
      <dsp:nvSpPr>
        <dsp:cNvPr id="0" name=""/>
        <dsp:cNvSpPr/>
      </dsp:nvSpPr>
      <dsp:spPr>
        <a:xfrm>
          <a:off x="871453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8714538" y="2365086"/>
        <a:ext cx="243858" cy="244516"/>
      </dsp:txXfrm>
    </dsp:sp>
    <dsp:sp modelId="{554C6918-C026-4E00-A308-BF3C09534B2F}">
      <dsp:nvSpPr>
        <dsp:cNvPr id="0" name=""/>
        <dsp:cNvSpPr/>
      </dsp:nvSpPr>
      <dsp:spPr>
        <a:xfrm>
          <a:off x="920751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Seuillage adaptatif </a:t>
          </a:r>
          <a:r>
            <a:rPr lang="fr-FR" sz="1800" b="0" kern="1200" noProof="0" dirty="0"/>
            <a:t>pour la détection robuste de la présence – absence des points</a:t>
          </a:r>
        </a:p>
      </dsp:txBody>
      <dsp:txXfrm>
        <a:off x="9255643" y="1537005"/>
        <a:ext cx="1546994" cy="1900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710287" y="207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Mesurer la justesse d’un robot continu</a:t>
          </a:r>
        </a:p>
      </dsp:txBody>
      <dsp:txXfrm>
        <a:off x="732906" y="24695"/>
        <a:ext cx="3025648" cy="727046"/>
      </dsp:txXfrm>
    </dsp:sp>
    <dsp:sp modelId="{DCCF6E2D-8275-47B9-AFEF-6E77D1BE3957}">
      <dsp:nvSpPr>
        <dsp:cNvPr id="0" name=""/>
        <dsp:cNvSpPr/>
      </dsp:nvSpPr>
      <dsp:spPr>
        <a:xfrm rot="5400000">
          <a:off x="2100927" y="793667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822628"/>
        <a:ext cx="208516" cy="202724"/>
      </dsp:txXfrm>
    </dsp:sp>
    <dsp:sp modelId="{D316C892-EA44-405E-8E9B-45B807E4DE36}">
      <dsp:nvSpPr>
        <dsp:cNvPr id="0" name=""/>
        <dsp:cNvSpPr/>
      </dsp:nvSpPr>
      <dsp:spPr>
        <a:xfrm>
          <a:off x="710287" y="1160502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Mesurer la position directement sur la plateforme centrale</a:t>
          </a:r>
        </a:p>
      </dsp:txBody>
      <dsp:txXfrm>
        <a:off x="732906" y="1183121"/>
        <a:ext cx="3025648" cy="727046"/>
      </dsp:txXfrm>
    </dsp:sp>
    <dsp:sp modelId="{3BAC0934-7CC4-4884-A529-4F3D006F7E3F}">
      <dsp:nvSpPr>
        <dsp:cNvPr id="0" name=""/>
        <dsp:cNvSpPr/>
      </dsp:nvSpPr>
      <dsp:spPr>
        <a:xfrm rot="5400000">
          <a:off x="2100927" y="1952094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1981055"/>
        <a:ext cx="208516" cy="202724"/>
      </dsp:txXfrm>
    </dsp:sp>
    <dsp:sp modelId="{CF73BB5E-78AE-4573-B7E4-11199CC06C3E}">
      <dsp:nvSpPr>
        <dsp:cNvPr id="0" name=""/>
        <dsp:cNvSpPr/>
      </dsp:nvSpPr>
      <dsp:spPr>
        <a:xfrm>
          <a:off x="710287" y="2318929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Mire déclinable à plusieurs échelles</a:t>
          </a:r>
        </a:p>
      </dsp:txBody>
      <dsp:txXfrm>
        <a:off x="732906" y="2341548"/>
        <a:ext cx="3025648" cy="727046"/>
      </dsp:txXfrm>
    </dsp:sp>
    <dsp:sp modelId="{9528AB06-6577-474C-AF5B-C9F1F676A943}">
      <dsp:nvSpPr>
        <dsp:cNvPr id="0" name=""/>
        <dsp:cNvSpPr/>
      </dsp:nvSpPr>
      <dsp:spPr>
        <a:xfrm rot="5400000">
          <a:off x="2100927" y="3110521"/>
          <a:ext cx="289606" cy="347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2141472" y="3139482"/>
        <a:ext cx="208516" cy="202724"/>
      </dsp:txXfrm>
    </dsp:sp>
    <dsp:sp modelId="{728F3B20-2CEC-4AFE-8F68-FAB2DD882B81}">
      <dsp:nvSpPr>
        <dsp:cNvPr id="0" name=""/>
        <dsp:cNvSpPr/>
      </dsp:nvSpPr>
      <dsp:spPr>
        <a:xfrm>
          <a:off x="710287" y="3477356"/>
          <a:ext cx="3070886" cy="772284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noProof="0" dirty="0"/>
            <a:t>Résolution en translation de 3.41 </a:t>
          </a:r>
          <a:r>
            <a:rPr lang="fr-FR" sz="1700" kern="1200" noProof="0" dirty="0" err="1"/>
            <a:t>μm</a:t>
          </a:r>
          <a:r>
            <a:rPr lang="fr-FR" sz="1700" kern="1200" noProof="0" dirty="0"/>
            <a:t> et en rotation de 14.3 </a:t>
          </a:r>
          <a:r>
            <a:rPr lang="fr-FR" sz="1700" kern="1200" noProof="0" dirty="0" err="1"/>
            <a:t>μrad</a:t>
          </a:r>
          <a:r>
            <a:rPr lang="fr-FR" sz="1700" kern="1200" noProof="0" dirty="0"/>
            <a:t>.</a:t>
          </a:r>
        </a:p>
      </dsp:txBody>
      <dsp:txXfrm>
        <a:off x="732906" y="3499975"/>
        <a:ext cx="3025648" cy="7270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47245" y="196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Mesurer la justesse d’un robot continu</a:t>
          </a:r>
        </a:p>
      </dsp:txBody>
      <dsp:txXfrm>
        <a:off x="968647" y="23366"/>
        <a:ext cx="2880036" cy="687906"/>
      </dsp:txXfrm>
    </dsp:sp>
    <dsp:sp modelId="{DCCF6E2D-8275-47B9-AFEF-6E77D1BE3957}">
      <dsp:nvSpPr>
        <dsp:cNvPr id="0" name=""/>
        <dsp:cNvSpPr/>
      </dsp:nvSpPr>
      <dsp:spPr>
        <a:xfrm rot="5400000">
          <a:off x="2271657" y="75094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778344"/>
        <a:ext cx="197291" cy="191811"/>
      </dsp:txXfrm>
    </dsp:sp>
    <dsp:sp modelId="{D7009C20-514D-4AA2-84F3-42F01AA6719F}">
      <dsp:nvSpPr>
        <dsp:cNvPr id="0" name=""/>
        <dsp:cNvSpPr/>
      </dsp:nvSpPr>
      <dsp:spPr>
        <a:xfrm>
          <a:off x="947245" y="109802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7 lieux de mesure, plusieurs échelles</a:t>
          </a:r>
        </a:p>
      </dsp:txBody>
      <dsp:txXfrm>
        <a:off x="968647" y="1119431"/>
        <a:ext cx="2880036" cy="687906"/>
      </dsp:txXfrm>
    </dsp:sp>
    <dsp:sp modelId="{97347656-1E55-461F-964E-5895C2BF8746}">
      <dsp:nvSpPr>
        <dsp:cNvPr id="0" name=""/>
        <dsp:cNvSpPr/>
      </dsp:nvSpPr>
      <dsp:spPr>
        <a:xfrm rot="5400000">
          <a:off x="2271657" y="1847007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1874409"/>
        <a:ext cx="197291" cy="191811"/>
      </dsp:txXfrm>
    </dsp:sp>
    <dsp:sp modelId="{D316C892-EA44-405E-8E9B-45B807E4DE36}">
      <dsp:nvSpPr>
        <dsp:cNvPr id="0" name=""/>
        <dsp:cNvSpPr/>
      </dsp:nvSpPr>
      <dsp:spPr>
        <a:xfrm>
          <a:off x="947245" y="2194094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Mesure de pose multi-DDL de la plateforme centrale</a:t>
          </a:r>
        </a:p>
      </dsp:txBody>
      <dsp:txXfrm>
        <a:off x="968647" y="2215496"/>
        <a:ext cx="2880036" cy="687906"/>
      </dsp:txXfrm>
    </dsp:sp>
    <dsp:sp modelId="{3BAC0934-7CC4-4884-A529-4F3D006F7E3F}">
      <dsp:nvSpPr>
        <dsp:cNvPr id="0" name=""/>
        <dsp:cNvSpPr/>
      </dsp:nvSpPr>
      <dsp:spPr>
        <a:xfrm rot="5400000">
          <a:off x="2271657" y="2943072"/>
          <a:ext cx="274016" cy="3288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noProof="0" dirty="0"/>
        </a:p>
      </dsp:txBody>
      <dsp:txXfrm rot="-5400000">
        <a:off x="2310020" y="2970474"/>
        <a:ext cx="197291" cy="191811"/>
      </dsp:txXfrm>
    </dsp:sp>
    <dsp:sp modelId="{728F3B20-2CEC-4AFE-8F68-FAB2DD882B81}">
      <dsp:nvSpPr>
        <dsp:cNvPr id="0" name=""/>
        <dsp:cNvSpPr/>
      </dsp:nvSpPr>
      <dsp:spPr>
        <a:xfrm>
          <a:off x="947245" y="3290159"/>
          <a:ext cx="2922840" cy="730710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Résolution en translation de 8.2 nm</a:t>
          </a:r>
          <a:br>
            <a:rPr lang="fr-FR" sz="1500" kern="1200" noProof="0" dirty="0"/>
          </a:br>
          <a:r>
            <a:rPr lang="fr-FR" sz="1500" kern="1200" noProof="0" dirty="0"/>
            <a:t>en rotation de 2.6 </a:t>
          </a:r>
          <a:r>
            <a:rPr lang="fr-FR" sz="1500" kern="1200" noProof="0" dirty="0" err="1"/>
            <a:t>μrad</a:t>
          </a:r>
          <a:r>
            <a:rPr lang="fr-FR" sz="1500" kern="1200" noProof="0" dirty="0"/>
            <a:t>.</a:t>
          </a:r>
        </a:p>
      </dsp:txBody>
      <dsp:txXfrm>
        <a:off x="968647" y="3311561"/>
        <a:ext cx="2880036" cy="6879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650412" y="0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Caractériser des fibres naturelles en compression</a:t>
          </a:r>
        </a:p>
      </dsp:txBody>
      <dsp:txXfrm>
        <a:off x="674268" y="23856"/>
        <a:ext cx="2806029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650412" y="1221736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Pas de capteur assez résolu et grande plage</a:t>
          </a:r>
        </a:p>
      </dsp:txBody>
      <dsp:txXfrm>
        <a:off x="674268" y="1245592"/>
        <a:ext cx="2806029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650412" y="2443472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Mesure force – déplacement à l’aide de mires QR Codes</a:t>
          </a:r>
        </a:p>
      </dsp:txBody>
      <dsp:txXfrm>
        <a:off x="674268" y="2467328"/>
        <a:ext cx="2806029" cy="7667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5804" y="1590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de micro puces fluidiques</a:t>
          </a:r>
        </a:p>
      </dsp:txBody>
      <dsp:txXfrm>
        <a:off x="923137" y="18923"/>
        <a:ext cx="2308291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5804" y="889258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Impossibilité de mettre des capteurs sur les plaques en verre</a:t>
          </a:r>
        </a:p>
      </dsp:txBody>
      <dsp:txXfrm>
        <a:off x="923137" y="906591"/>
        <a:ext cx="2308291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5804" y="1776926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Asservissement visuel à grande résolution</a:t>
          </a:r>
        </a:p>
      </dsp:txBody>
      <dsp:txXfrm>
        <a:off x="923137" y="1794259"/>
        <a:ext cx="2308291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5804" y="2664594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résolu à 50 nm</a:t>
          </a:r>
        </a:p>
      </dsp:txBody>
      <dsp:txXfrm>
        <a:off x="923137" y="2681927"/>
        <a:ext cx="2308291" cy="557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>
                <a:effectLst/>
              </a:rPr>
              <a:t>Avant de commencer je tiens à remercier les membres du jury pour leur présence aujourd’hui, que ce soit en présentiel ou à distance ainsi que mes directeurs de thèse pour leur accompagnement et leur soutien tout au long de ce doctorat…</a:t>
            </a:r>
          </a:p>
          <a:p>
            <a:endParaRPr lang="en-US" i="1" dirty="0">
              <a:effectLst/>
            </a:endParaRPr>
          </a:p>
          <a:p>
            <a:r>
              <a:rPr lang="en-US" i="1" dirty="0" err="1">
                <a:effectLst/>
              </a:rPr>
              <a:t>Cette</a:t>
            </a:r>
            <a:r>
              <a:rPr lang="en-US" i="1" baseline="0" dirty="0">
                <a:effectLst/>
              </a:rPr>
              <a:t> these a </a:t>
            </a:r>
            <a:r>
              <a:rPr lang="en-US" i="1" baseline="0" dirty="0" err="1">
                <a:effectLst/>
              </a:rPr>
              <a:t>été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menée</a:t>
            </a:r>
            <a:r>
              <a:rPr lang="en-US" i="1" baseline="0" dirty="0">
                <a:effectLst/>
              </a:rPr>
              <a:t> au sein de </a:t>
            </a:r>
            <a:r>
              <a:rPr lang="en-US" i="1" baseline="0" dirty="0" err="1">
                <a:effectLst/>
              </a:rPr>
              <a:t>l’institut</a:t>
            </a:r>
            <a:r>
              <a:rPr lang="en-US" i="1" baseline="0" dirty="0">
                <a:effectLst/>
              </a:rPr>
              <a:t> FEMTO-ST et plus </a:t>
            </a:r>
            <a:r>
              <a:rPr lang="en-US" i="1" baseline="0" dirty="0" err="1">
                <a:effectLst/>
              </a:rPr>
              <a:t>particulièrement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le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 AS2M. </a:t>
            </a:r>
            <a:r>
              <a:rPr lang="en-US" i="1" baseline="0" dirty="0" err="1">
                <a:effectLst/>
              </a:rPr>
              <a:t>Ces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travaux</a:t>
            </a:r>
            <a:r>
              <a:rPr lang="en-US" i="1" baseline="0" dirty="0">
                <a:effectLst/>
              </a:rPr>
              <a:t> de recherché </a:t>
            </a:r>
            <a:r>
              <a:rPr lang="en-US" i="1" baseline="0" dirty="0" err="1">
                <a:effectLst/>
              </a:rPr>
              <a:t>s’inscrivent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la </a:t>
            </a:r>
            <a:r>
              <a:rPr lang="en-US" i="1" baseline="0" dirty="0" err="1">
                <a:effectLst/>
              </a:rPr>
              <a:t>thénatique</a:t>
            </a:r>
            <a:r>
              <a:rPr lang="en-US" i="1" baseline="0" dirty="0">
                <a:effectLst/>
              </a:rPr>
              <a:t> de </a:t>
            </a:r>
            <a:r>
              <a:rPr lang="en-US" i="1" baseline="0" dirty="0" err="1">
                <a:effectLst/>
              </a:rPr>
              <a:t>ce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, à savoir la </a:t>
            </a:r>
            <a:r>
              <a:rPr lang="en-US" i="1" baseline="0" dirty="0" err="1">
                <a:effectLst/>
              </a:rPr>
              <a:t>mirorobotique</a:t>
            </a:r>
            <a:r>
              <a:rPr lang="en-US" i="1" baseline="0" dirty="0">
                <a:effectLst/>
              </a:rPr>
              <a:t> et son champ </a:t>
            </a:r>
            <a:r>
              <a:rPr lang="en-US" i="1" baseline="0" dirty="0" err="1">
                <a:effectLst/>
              </a:rPr>
              <a:t>applicatif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varié</a:t>
            </a:r>
            <a:r>
              <a:rPr lang="en-US" i="1" baseline="0" dirty="0">
                <a:effectLst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</a:t>
            </a:r>
            <a:r>
              <a:rPr lang="en-US" baseline="0" dirty="0"/>
              <a:t> de la phase par rapport au pixel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88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Étude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signaux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périodiques</a:t>
            </a:r>
            <a:r>
              <a:rPr lang="en-US" baseline="0" dirty="0">
                <a:solidFill>
                  <a:srgbClr val="FF0000"/>
                </a:solidFill>
              </a:rPr>
              <a:t> avec </a:t>
            </a:r>
            <a:r>
              <a:rPr lang="en-US" baseline="0" dirty="0" err="1">
                <a:solidFill>
                  <a:srgbClr val="FF0000"/>
                </a:solidFill>
              </a:rPr>
              <a:t>cette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méthode</a:t>
            </a:r>
            <a:r>
              <a:rPr lang="en-US" baseline="0" dirty="0">
                <a:solidFill>
                  <a:srgbClr val="FF0000"/>
                </a:solidFill>
              </a:rPr>
              <a:t> = </a:t>
            </a:r>
            <a:r>
              <a:rPr lang="en-US" baseline="0" dirty="0" err="1">
                <a:solidFill>
                  <a:srgbClr val="FF0000"/>
                </a:solidFill>
              </a:rPr>
              <a:t>ce</a:t>
            </a:r>
            <a:r>
              <a:rPr lang="en-US" baseline="0" dirty="0">
                <a:solidFill>
                  <a:srgbClr val="FF0000"/>
                </a:solidFill>
              </a:rPr>
              <a:t> qui </a:t>
            </a:r>
            <a:r>
              <a:rPr lang="en-US" baseline="0" dirty="0" err="1">
                <a:solidFill>
                  <a:srgbClr val="FF0000"/>
                </a:solidFill>
              </a:rPr>
              <a:t>marche</a:t>
            </a:r>
            <a:r>
              <a:rPr lang="en-US" baseline="0" dirty="0">
                <a:solidFill>
                  <a:srgbClr val="FF0000"/>
                </a:solidFill>
              </a:rPr>
              <a:t> le </a:t>
            </a:r>
            <a:r>
              <a:rPr lang="en-US" baseline="0" dirty="0" err="1">
                <a:solidFill>
                  <a:srgbClr val="FF0000"/>
                </a:solidFill>
              </a:rPr>
              <a:t>mieux</a:t>
            </a: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Changement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référentiel</a:t>
            </a:r>
            <a:r>
              <a:rPr lang="en-US" dirty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la phase sur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phase sur un </a:t>
            </a:r>
            <a:r>
              <a:rPr lang="en-US" dirty="0" err="1">
                <a:solidFill>
                  <a:srgbClr val="FF0000"/>
                </a:solidFill>
              </a:rPr>
              <a:t>seul</a:t>
            </a:r>
            <a:r>
              <a:rPr lang="en-US" dirty="0">
                <a:solidFill>
                  <a:srgbClr val="FF0000"/>
                </a:solidFill>
              </a:rPr>
              <a:t> pixel = trop </a:t>
            </a:r>
            <a:r>
              <a:rPr lang="en-US" dirty="0" err="1">
                <a:solidFill>
                  <a:srgbClr val="FF0000"/>
                </a:solidFill>
              </a:rPr>
              <a:t>bruité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Phase du signal global </a:t>
            </a:r>
            <a:r>
              <a:rPr lang="en-US" dirty="0" err="1">
                <a:solidFill>
                  <a:srgbClr val="FF0000"/>
                </a:solidFill>
              </a:rPr>
              <a:t>souhaité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Filtrage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gaussien</a:t>
            </a:r>
            <a:r>
              <a:rPr lang="en-US" dirty="0">
                <a:solidFill>
                  <a:srgbClr val="FF0000"/>
                </a:solidFill>
              </a:rPr>
              <a:t> = filter passer </a:t>
            </a:r>
            <a:r>
              <a:rPr lang="en-US" dirty="0" err="1">
                <a:solidFill>
                  <a:srgbClr val="FF0000"/>
                </a:solidFill>
              </a:rPr>
              <a:t>bande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Droite de regression = resolution de la </a:t>
            </a:r>
            <a:r>
              <a:rPr lang="en-US" dirty="0" err="1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en-US" dirty="0"/>
          </a:p>
          <a:p>
            <a:r>
              <a:rPr lang="en-US" dirty="0"/>
              <a:t>Bien</a:t>
            </a:r>
            <a:r>
              <a:rPr lang="en-US" baseline="0" dirty="0"/>
              <a:t> 6 </a:t>
            </a:r>
            <a:r>
              <a:rPr lang="en-US" baseline="0" dirty="0" err="1"/>
              <a:t>infos</a:t>
            </a:r>
            <a:r>
              <a:rPr lang="en-US" baseline="0" dirty="0"/>
              <a:t> </a:t>
            </a:r>
            <a:r>
              <a:rPr lang="en-US" baseline="0" dirty="0" err="1"/>
              <a:t>indépendantes</a:t>
            </a:r>
            <a:r>
              <a:rPr lang="en-US" baseline="0" dirty="0"/>
              <a:t>, que </a:t>
            </a:r>
            <a:r>
              <a:rPr lang="en-US" baseline="0" dirty="0" err="1"/>
              <a:t>l’on</a:t>
            </a:r>
            <a:r>
              <a:rPr lang="en-US" baseline="0" dirty="0"/>
              <a:t> </a:t>
            </a:r>
            <a:r>
              <a:rPr lang="en-US" baseline="0" dirty="0" err="1"/>
              <a:t>voit</a:t>
            </a:r>
            <a:r>
              <a:rPr lang="en-US" baseline="0" dirty="0"/>
              <a:t> </a:t>
            </a:r>
            <a:r>
              <a:rPr lang="en-US" baseline="0" dirty="0" err="1"/>
              <a:t>respirer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623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Echelle </a:t>
            </a:r>
            <a:r>
              <a:rPr lang="en-US" dirty="0" err="1"/>
              <a:t>pixellique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echelle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ordre</a:t>
            </a:r>
            <a:r>
              <a:rPr lang="en-US" dirty="0"/>
              <a:t> de </a:t>
            </a:r>
            <a:r>
              <a:rPr lang="en-US" dirty="0" err="1"/>
              <a:t>frange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Rassembler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des points (</a:t>
            </a:r>
            <a:r>
              <a:rPr lang="en-US" dirty="0" err="1"/>
              <a:t>relati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Détection</a:t>
            </a:r>
            <a:r>
              <a:rPr lang="en-US" dirty="0"/>
              <a:t> de la presence / absence des points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 pas </a:t>
            </a:r>
            <a:r>
              <a:rPr lang="en-US" dirty="0" err="1"/>
              <a:t>oublier</a:t>
            </a:r>
            <a:r>
              <a:rPr lang="en-US" dirty="0"/>
              <a:t> de dire </a:t>
            </a:r>
            <a:r>
              <a:rPr lang="en-US" dirty="0" err="1"/>
              <a:t>qu’on</a:t>
            </a:r>
            <a:r>
              <a:rPr lang="en-US" dirty="0"/>
              <a:t> a </a:t>
            </a:r>
            <a:r>
              <a:rPr lang="en-US" dirty="0" err="1"/>
              <a:t>bien</a:t>
            </a:r>
            <a:r>
              <a:rPr lang="en-US" dirty="0"/>
              <a:t> le </a:t>
            </a:r>
            <a:r>
              <a:rPr lang="en-US" dirty="0" err="1"/>
              <a:t>détrompeur</a:t>
            </a:r>
            <a:r>
              <a:rPr lang="en-US" dirty="0"/>
              <a:t> </a:t>
            </a:r>
            <a:r>
              <a:rPr lang="en-US" dirty="0" err="1"/>
              <a:t>d’angle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404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229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822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99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GPU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reflexion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381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Difficulté</a:t>
            </a:r>
            <a:r>
              <a:rPr lang="en-US" dirty="0"/>
              <a:t> </a:t>
            </a:r>
            <a:r>
              <a:rPr lang="en-US" dirty="0" err="1"/>
              <a:t>d’insérer</a:t>
            </a:r>
            <a:r>
              <a:rPr lang="en-US" dirty="0"/>
              <a:t> des </a:t>
            </a:r>
            <a:r>
              <a:rPr lang="en-US" dirty="0" err="1"/>
              <a:t>capteurs</a:t>
            </a:r>
            <a:r>
              <a:rPr lang="en-US" dirty="0"/>
              <a:t> sur </a:t>
            </a:r>
            <a:r>
              <a:rPr lang="en-US" dirty="0" err="1"/>
              <a:t>microrobots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14842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078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786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5357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FF0000"/>
                </a:solidFill>
              </a:rPr>
              <a:t>Bien faire le </a:t>
            </a:r>
            <a:r>
              <a:rPr lang="fr-FR" dirty="0" err="1">
                <a:solidFill>
                  <a:srgbClr val="FF0000"/>
                </a:solidFill>
              </a:rPr>
              <a:t>distingo</a:t>
            </a:r>
            <a:r>
              <a:rPr lang="fr-FR" dirty="0">
                <a:solidFill>
                  <a:srgbClr val="FF0000"/>
                </a:solidFill>
              </a:rPr>
              <a:t> entre phase de la mire et phase de l’onde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fr-FR" dirty="0"/>
              <a:t>Présentation du dispo</a:t>
            </a:r>
          </a:p>
          <a:p>
            <a:pPr marL="342900" indent="-342900">
              <a:buAutoNum type="arabicParenR"/>
            </a:pPr>
            <a:r>
              <a:rPr lang="fr-FR" dirty="0"/>
              <a:t>Image intensité / phase de l’onde</a:t>
            </a:r>
          </a:p>
          <a:p>
            <a:pPr marL="342900" indent="-342900">
              <a:buAutoNum type="arabicParenR"/>
            </a:pPr>
            <a:r>
              <a:rPr lang="fr-FR" dirty="0"/>
              <a:t>Résultats</a:t>
            </a:r>
          </a:p>
          <a:p>
            <a:pPr marL="342900" indent="-342900">
              <a:buAutoNum type="arabicParenR"/>
            </a:pPr>
            <a:r>
              <a:rPr lang="fr-FR" dirty="0"/>
              <a:t>Problématique distance de reconstruction </a:t>
            </a:r>
            <a:r>
              <a:rPr lang="fr-FR" dirty="0">
                <a:sym typeface="Wingdings" panose="05000000000000000000" pitchFamily="2" charset="2"/>
              </a:rPr>
              <a:t> Stéphane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385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7030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884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712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Jusqu’où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ortho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valable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projection perspective ?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Extrapolation possible </a:t>
            </a:r>
            <a:r>
              <a:rPr lang="en-US" dirty="0" err="1"/>
              <a:t>jusqu’à</a:t>
            </a:r>
            <a:r>
              <a:rPr lang="en-US" dirty="0"/>
              <a:t> quell point ?</a:t>
            </a:r>
            <a:endParaRPr lang="fr-FR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1077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6107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5051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0548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4254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123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4578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7373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34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64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04/10/2021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=""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="" xmlns:a16="http://schemas.microsoft.com/office/drawing/2014/main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="" xmlns:a16="http://schemas.microsoft.com/office/drawing/2014/main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="" xmlns:a16="http://schemas.microsoft.com/office/drawing/2014/main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="" xmlns:a16="http://schemas.microsoft.com/office/drawing/2014/main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=""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="" xmlns:a16="http://schemas.microsoft.com/office/drawing/2014/main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="" xmlns:a16="http://schemas.microsoft.com/office/drawing/2014/main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="" xmlns:a16="http://schemas.microsoft.com/office/drawing/2014/main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="" xmlns:a16="http://schemas.microsoft.com/office/drawing/2014/main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="" xmlns:a16="http://schemas.microsoft.com/office/drawing/2014/main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04/10/2021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04/10/2021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04/10/2021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04/10/2021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04/10/2021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file:///D:\webDev\PhD_defense\videos\part_2_methods\export_1D_signal_expansion\video_assembly_1D_export.mp4" TargetMode="External"/><Relationship Id="rId1" Type="http://schemas.microsoft.com/office/2007/relationships/media" Target="file:///D:\webDev\PhD_defense\videos\part_2_methods\export_1D_signal_expansion\video_assembly_1D_export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2_methods\export_1D_phase_retrieving\sinewave_1D_wrapped_phase.mp4" TargetMode="External"/><Relationship Id="rId13" Type="http://schemas.openxmlformats.org/officeDocument/2006/relationships/image" Target="../media/image38.png"/><Relationship Id="rId3" Type="http://schemas.microsoft.com/office/2007/relationships/media" Target="file:///D:\webDev\PhD_defense\videos\part_2_methods\export_1D_phase_retrieving\sinewave_1D_variable_phi.mp4" TargetMode="External"/><Relationship Id="rId7" Type="http://schemas.microsoft.com/office/2007/relationships/media" Target="file:///D:\webDev\PhD_defense\videos\part_2_methods\export_1D_phase_retrieving\sinewave_1D_wrapped_phase.mp4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export_1D_phase_retrieving\sinewave_1D_unwrapped_phase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export_1D_phase_retrieving\sinewave_1D_unwrapped_phase.mp4" TargetMode="External"/><Relationship Id="rId6" Type="http://schemas.openxmlformats.org/officeDocument/2006/relationships/video" Target="file:///D:\webDev\PhD_defense\videos\part_2_methods\export_1D_phase_retrieving\signal_1D_sampled_FT.mp4" TargetMode="External"/><Relationship Id="rId11" Type="http://schemas.openxmlformats.org/officeDocument/2006/relationships/image" Target="../media/image33.png"/><Relationship Id="rId5" Type="http://schemas.microsoft.com/office/2007/relationships/media" Target="file:///D:\webDev\PhD_defense\videos\part_2_methods\export_1D_phase_retrieving\signal_1D_sampled_FT.mp4" TargetMode="External"/><Relationship Id="rId15" Type="http://schemas.openxmlformats.org/officeDocument/2006/relationships/image" Target="../media/image10.jpeg"/><Relationship Id="rId10" Type="http://schemas.openxmlformats.org/officeDocument/2006/relationships/notesSlide" Target="../notesSlides/notesSlide11.xml"/><Relationship Id="rId4" Type="http://schemas.openxmlformats.org/officeDocument/2006/relationships/video" Target="file:///D:\webDev\PhD_defense\videos\part_2_methods\export_1D_phase_retrieving\sinewave_1D_variable_phi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42.png"/><Relationship Id="rId4" Type="http://schemas.openxmlformats.org/officeDocument/2006/relationships/image" Target="../media/image41.png"/><Relationship Id="rId27" Type="http://schemas.openxmlformats.org/officeDocument/2006/relationships/image" Target="../media/image63.png"/><Relationship Id="rId30" Type="http://schemas.openxmlformats.org/officeDocument/2006/relationships/image" Target="file:///D:\webDev\PhD_defense\figures\part_2_methods\mire_2D_def_phase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47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2_methods\(FIG2)pattern_referential_conventions_schema-01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2_methods\(FIG2)pattern_referential_conventions-01.png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43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30.png"/></Relationships>
</file>

<file path=ppt/slides/_rels/slide1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0.png"/><Relationship Id="rId3" Type="http://schemas.openxmlformats.org/officeDocument/2006/relationships/image" Target="../media/image10.jpeg"/><Relationship Id="rId21" Type="http://schemas.openxmlformats.org/officeDocument/2006/relationships/image" Target="../media/image67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8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61.png"/><Relationship Id="rId23" Type="http://schemas.openxmlformats.org/officeDocument/2006/relationships/image" Target="../media/image54.png"/><Relationship Id="rId19" Type="http://schemas.openxmlformats.org/officeDocument/2006/relationships/image" Target="../media/image53.png"/><Relationship Id="rId4" Type="http://schemas.openxmlformats.org/officeDocument/2006/relationships/image" Target="../media/image48.png"/><Relationship Id="rId22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0.jpe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73.png"/><Relationship Id="rId10" Type="http://schemas.openxmlformats.org/officeDocument/2006/relationships/image" Target="file:///D:\webDev\PhD_defense\figures\part_2_methods\methode_encodage.png" TargetMode="External"/><Relationship Id="rId9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diagramQuickStyle" Target="../diagrams/quickStyle10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1.xml"/><Relationship Id="rId12" Type="http://schemas.openxmlformats.org/officeDocument/2006/relationships/diagramLayout" Target="../diagrams/layout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Data" Target="../diagrams/data2.xml"/><Relationship Id="rId5" Type="http://schemas.openxmlformats.org/officeDocument/2006/relationships/diagramLayout" Target="../diagrams/layout1.xml"/><Relationship Id="rId15" Type="http://schemas.openxmlformats.org/officeDocument/2006/relationships/image" Target="file:///D:\webDev\PhD_defense\figures\part_2_methods\process_decodage_robuste.png" TargetMode="External"/><Relationship Id="rId4" Type="http://schemas.openxmlformats.org/officeDocument/2006/relationships/diagramData" Target="../diagrams/data1.xml"/><Relationship Id="rId14" Type="http://schemas.openxmlformats.org/officeDocument/2006/relationships/diagramColors" Target="../diagrams/colors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12" Type="http://schemas.openxmlformats.org/officeDocument/2006/relationships/image" Target="file:///D:\webDev\PhD_defense\figures\part_3_performances\crenau_1_nano.png" TargetMode="External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../media/image55.png"/><Relationship Id="rId11" Type="http://schemas.openxmlformats.org/officeDocument/2006/relationships/image" Target="file:///D:\webDev\PhD_defense\figures\part_3_performances\setup_validation_resolution_3DDL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../media/image81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6.png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../media/image82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(FIG10a)resolution_off_axis_microscope.png" TargetMode="External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57.png"/><Relationship Id="rId11" Type="http://schemas.openxmlformats.org/officeDocument/2006/relationships/image" Target="../media/image8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image" Target="../media/image10.jpeg"/><Relationship Id="rId12" Type="http://schemas.openxmlformats.org/officeDocument/2006/relationships/image" Target="../media/image71.png"/><Relationship Id="rId17" Type="http://schemas.openxmlformats.org/officeDocument/2006/relationships/image" Target="file:///D:\webDev\PhD_defense\figures\part_3_performances\(FIG11a)macroscopic_6DoF_setup.png" TargetMode="External"/><Relationship Id="rId2" Type="http://schemas.openxmlformats.org/officeDocument/2006/relationships/notesSlide" Target="../notesSlides/notesSlide22.xml"/><Relationship Id="rId16" Type="http://schemas.openxmlformats.org/officeDocument/2006/relationships/image" Target="file:///D:\webDev\PhD_defense\figures\part_3_performances\legend_comparison_6DOF.png" TargetMode="Externa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6.png"/><Relationship Id="rId15" Type="http://schemas.openxmlformats.org/officeDocument/2006/relationships/image" Target="file:///G:\Utilisateurs\antoine.andre\Documents\webDev\PhD_defense\figures\part_3_performances\comparison_6DOF_translation_3D_view-01.png" TargetMode="External"/><Relationship Id="rId14" Type="http://schemas.openxmlformats.org/officeDocument/2006/relationships/image" Target="file:///G:\Utilisateurs\antoine.andre\Documents\webDev\PhD_defense\figures\part_3_performances\comparison_6DOF_orientation_3D_view-01.p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3_performances\occlusionPercentageComparison(FIG10).png" TargetMode="External"/><Relationship Id="rId5" Type="http://schemas.openxmlformats.org/officeDocument/2006/relationships/image" Target="file:///D:\webDev\PhD_defense\figures\part_3_performances\resolutionBasseLumiere(FIG7).png" TargetMode="External"/><Relationship Id="rId4" Type="http://schemas.openxmlformats.org/officeDocument/2006/relationships/image" Target="file:///D:\webDev\PhD_defense\figures\part_3_performances\courbeDefocus(FIG8).p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periodic_60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4_applications\megarena_60.png" TargetMode="External"/><Relationship Id="rId5" Type="http://schemas.openxmlformats.org/officeDocument/2006/relationships/image" Target="file:///D:\webDev\PhD_defense\figures\part_4_applications\hpcode_60.png" TargetMode="External"/><Relationship Id="rId4" Type="http://schemas.openxmlformats.org/officeDocument/2006/relationships/image" Target="file:///D:\webDev\PhD_defense\figures\part_4_applications\bitmap_60.p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projects.femto-st.fr/vernier/en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vernier_website.P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videos\part_4_applications\bitmappattern_0.gif" TargetMode="External"/><Relationship Id="rId5" Type="http://schemas.openxmlformats.org/officeDocument/2006/relationships/image" Target="file:///D:\webDev\PhD_defense\videos\part_4_applications\megarenapattern.gif" TargetMode="External"/><Relationship Id="rId10" Type="http://schemas.openxmlformats.org/officeDocument/2006/relationships/image" Target="file:///D:\webDev\PhD_defense\videos\part_4_applications\HPCode_pattern.gif" TargetMode="External"/><Relationship Id="rId4" Type="http://schemas.openxmlformats.org/officeDocument/2006/relationships/image" Target="file:///D:\webDev\PhD_defense\videos\part_4_applications\periodicpattern2.gif" TargetMode="External"/><Relationship Id="rId9" Type="http://schemas.openxmlformats.org/officeDocument/2006/relationships/image" Target="file:///D:\webDev\PhD_defense\figures\part_4_applications\vernier_doc.PN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64.png"/><Relationship Id="rId2" Type="http://schemas.openxmlformats.org/officeDocument/2006/relationships/video" Target="file:///D:\webDev\PhD_defense\videos\part_4_applications\robot_oscar_icra.mp4" TargetMode="External"/><Relationship Id="rId1" Type="http://schemas.microsoft.com/office/2007/relationships/media" Target="file:///D: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microsoft.com/office/2007/relationships/diagramDrawing" Target="../diagrams/drawing2.xml"/><Relationship Id="rId5" Type="http://schemas.openxmlformats.org/officeDocument/2006/relationships/image" Target="../media/image10.jpeg"/><Relationship Id="rId10" Type="http://schemas.openxmlformats.org/officeDocument/2006/relationships/diagramColors" Target="../diagrams/colors2.xml"/><Relationship Id="rId4" Type="http://schemas.openxmlformats.org/officeDocument/2006/relationships/notesSlide" Target="../notesSlides/notesSlide27.xml"/><Relationship Id="rId9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0.jpe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11" Type="http://schemas.openxmlformats.org/officeDocument/2006/relationships/image" Target="file:///D:\webDev\PhD_defense\figures\part_4_applications\setup_expe_triskele_bot-01.png" TargetMode="External"/><Relationship Id="rId5" Type="http://schemas.openxmlformats.org/officeDocument/2006/relationships/diagramData" Target="../diagrams/data4.xml"/><Relationship Id="rId10" Type="http://schemas.openxmlformats.org/officeDocument/2006/relationships/image" Target="file:///D:\webDev\PhD_defense\figures\part_4_applications\triskele_bot_Benjamin_schema.png" TargetMode="External"/><Relationship Id="rId4" Type="http://schemas.openxmlformats.org/officeDocument/2006/relationships/image" Target="file:///G:\Utilisateurs\antoine.andre\Documents\webDev\PhD_defense\figures\coleagues_pictures\benjamin.jpg" TargetMode="External"/><Relationship Id="rId9" Type="http://schemas.microsoft.com/office/2007/relationships/diagramDrawing" Target="../diagrams/drawing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image" Target="file:///D:\webDev\PhD_defense\figures\part_4_applications\CTJoint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4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_2.mp4" TargetMode="External"/><Relationship Id="rId1" Type="http://schemas.microsoft.com/office/2007/relationships/media" Target="file:///D:\webDev\PhD_defense\videos\part_4_applications\single_fiber_compression_test_2.mp4" TargetMode="External"/><Relationship Id="rId6" Type="http://schemas.openxmlformats.org/officeDocument/2006/relationships/diagramData" Target="../diagrams/data5.xml"/><Relationship Id="rId11" Type="http://schemas.openxmlformats.org/officeDocument/2006/relationships/image" Target="../media/image10.jpeg"/><Relationship Id="rId5" Type="http://schemas.openxmlformats.org/officeDocument/2006/relationships/image" Target="../media/image65.png"/><Relationship Id="rId10" Type="http://schemas.microsoft.com/office/2007/relationships/diagramDrawing" Target="../diagrams/drawing4.xml"/><Relationship Id="rId4" Type="http://schemas.openxmlformats.org/officeDocument/2006/relationships/notesSlide" Target="../notesSlides/notesSlide29.xml"/><Relationship Id="rId9" Type="http://schemas.openxmlformats.org/officeDocument/2006/relationships/diagramColors" Target="../diagrams/colors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conclu\puce_fluidique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1_intro\brahim_micro_assembly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fibreJason.png" TargetMode="External"/><Relationship Id="rId5" Type="http://schemas.openxmlformats.org/officeDocument/2006/relationships/image" Target="file:///D:\webDev\PhD_defense\figures\part_1_intro\haous_2017.PNG" TargetMode="External"/><Relationship Id="rId4" Type="http://schemas.openxmlformats.org/officeDocument/2006/relationships/image" Target="file:///D:\webDev\PhD_defense\figures\part_1_intro\HXP50-MECA__1_800w.jpg" TargetMode="External"/><Relationship Id="rId9" Type="http://schemas.openxmlformats.org/officeDocument/2006/relationships/image" Target="file:///G:\Utilisateurs\antoine.andre\Documents\webDev\PhD_defense\figures\part_1_intro\kanty_micro_assembly.png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file:///D:\webDev\PhD_defense\figures\part_4_applications\microfluidicChipAssemblySchema_JPG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5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69.png"/><Relationship Id="rId11" Type="http://schemas.openxmlformats.org/officeDocument/2006/relationships/diagramColors" Target="../diagrams/colors5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5.xml"/><Relationship Id="rId4" Type="http://schemas.openxmlformats.org/officeDocument/2006/relationships/notesSlide" Target="../notesSlides/notesSlide30.xml"/><Relationship Id="rId9" Type="http://schemas.openxmlformats.org/officeDocument/2006/relationships/diagramLayout" Target="../diagrams/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conclu\robot_oscar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CTJoint.pn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conclu\megaremaTiltedConclu_thumbnail.png" TargetMode="External"/><Relationship Id="rId5" Type="http://schemas.openxmlformats.org/officeDocument/2006/relationships/image" Target="file:///G:\Utilisateurs\antoine.andre\Documents\webDev\PhD_defense\figures\conclu\megaremaTiltedConclu_spectrum.png" TargetMode="External"/><Relationship Id="rId4" Type="http://schemas.openxmlformats.org/officeDocument/2006/relationships/image" Target="file:///G:\Utilisateurs\antoine.andre\Documents\webDev\PhD_defense\figures\conclu\megaremaTiltedConclu.png" TargetMode="External"/><Relationship Id="rId9" Type="http://schemas.openxmlformats.org/officeDocument/2006/relationships/image" Target="file:///D:\webDev\PhD_defense\figures\conclu\puce_fluidique.PNG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file:///D:\webDev\PhD_defense\figures\conclu\megarena_simple_conclu.png" TargetMode="External"/><Relationship Id="rId3" Type="http://schemas.openxmlformats.org/officeDocument/2006/relationships/image" Target="../media/image10.jpeg"/><Relationship Id="rId7" Type="http://schemas.openxmlformats.org/officeDocument/2006/relationships/image" Target="../media/image78.png"/><Relationship Id="rId12" Type="http://schemas.openxmlformats.org/officeDocument/2006/relationships/image" Target="../media/image87.png"/><Relationship Id="rId17" Type="http://schemas.openxmlformats.org/officeDocument/2006/relationships/image" Target="file:///G:\Utilisateurs\antoine.andre\Documents\webDev\PhD_defense\figures\conclu\people_above.jpg" TargetMode="External"/><Relationship Id="rId2" Type="http://schemas.openxmlformats.org/officeDocument/2006/relationships/notesSlide" Target="../notesSlides/notesSlide33.xml"/><Relationship Id="rId16" Type="http://schemas.openxmlformats.org/officeDocument/2006/relationships/image" Target="file:///G:\Utilisateurs\antoine.andre\Documents\webDev\PhD_defense\figures\conclu\water_molecul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5.png"/><Relationship Id="rId5" Type="http://schemas.openxmlformats.org/officeDocument/2006/relationships/image" Target="../media/image72.png"/><Relationship Id="rId15" Type="http://schemas.openxmlformats.org/officeDocument/2006/relationships/image" Target="file:///G:\Utilisateurs\antoine.andre\Documents\webDev\PhD_defense\figures\conclu\earth_img.jpg" TargetMode="External"/><Relationship Id="rId10" Type="http://schemas.openxmlformats.org/officeDocument/2006/relationships/image" Target="../media/image84.png"/><Relationship Id="rId19" Type="http://schemas.openxmlformats.org/officeDocument/2006/relationships/image" Target="../media/image99.png"/><Relationship Id="rId9" Type="http://schemas.openxmlformats.org/officeDocument/2006/relationships/image" Target="../media/image83.png"/><Relationship Id="rId14" Type="http://schemas.openxmlformats.org/officeDocument/2006/relationships/image" Target="../media/image8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7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1.png"/><Relationship Id="rId5" Type="http://schemas.openxmlformats.org/officeDocument/2006/relationships/image" Target="file:///D:\webDev\PhD_defense\figures\part_5_perspectives\IMG_8021.jpg" TargetMode="External"/><Relationship Id="rId4" Type="http://schemas.openxmlformats.org/officeDocument/2006/relationships/image" Target="../media/image7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3" Type="http://schemas.openxmlformats.org/officeDocument/2006/relationships/image" Target="../media/image10.jpeg"/><Relationship Id="rId7" Type="http://schemas.openxmlformats.org/officeDocument/2006/relationships/image" Target="../media/image8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5_perspectives\phase_10x_img.png" TargetMode="External"/><Relationship Id="rId5" Type="http://schemas.openxmlformats.org/officeDocument/2006/relationships/image" Target="file:///D:\webDev\PhD_defense\figures\part_5_perspectives\intensity_10x_img.png" TargetMode="External"/><Relationship Id="rId4" Type="http://schemas.openxmlformats.org/officeDocument/2006/relationships/image" Target="file:///D:\webDev\PhD_defense\figures\part_5_perspectives\hologram_10x.tif" TargetMode="External"/><Relationship Id="rId9" Type="http://schemas.openxmlformats.org/officeDocument/2006/relationships/image" Target="file:///D:\webDev\PhD_defense\figures\part_5_perspectives\holo_10x_zoom.P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89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D:\webDev\PhD_defense\figures\coleagues_pictures\stephane.PNG" TargetMode="External"/><Relationship Id="rId4" Type="http://schemas.openxmlformats.org/officeDocument/2006/relationships/image" Target="file:///D:\webDev\PhD_defense\figures\coleagues_pictures\louis.jp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file:///D:\webDev\PhD_defense\figures\part_5_perspectives\mire_sphere_perspective.png" TargetMode="External"/><Relationship Id="rId4" Type="http://schemas.openxmlformats.org/officeDocument/2006/relationships/image" Target="file:///D:\webDev\PhD_defense\figures\part_5_perspectives\mire_sphere_perspective_2.pn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6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19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8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2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1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7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file:///D:\webDev\PhD_defense\assets\conclu_people-01.png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12" Type="http://schemas.openxmlformats.org/officeDocument/2006/relationships/image" Target="../media/image521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501.png"/><Relationship Id="rId5" Type="http://schemas.openxmlformats.org/officeDocument/2006/relationships/image" Target="../media/image40.png"/><Relationship Id="rId10" Type="http://schemas.openxmlformats.org/officeDocument/2006/relationships/image" Target="../media/image520.png"/><Relationship Id="rId4" Type="http://schemas.openxmlformats.org/officeDocument/2006/relationships/notesSlide" Target="../notesSlides/notesSlide41.xml"/><Relationship Id="rId9" Type="http://schemas.openxmlformats.org/officeDocument/2006/relationships/image" Target="../media/image50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710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part_2_methods\(FIG5)projection_ambiguity_perspective.png" TargetMode="External"/><Relationship Id="rId12" Type="http://schemas.openxmlformats.org/officeDocument/2006/relationships/image" Target="../media/image700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6" Type="http://schemas.openxmlformats.org/officeDocument/2006/relationships/image" Target="../media/image90.png"/><Relationship Id="rId11" Type="http://schemas.openxmlformats.org/officeDocument/2006/relationships/image" Target="../media/image690.png"/><Relationship Id="rId5" Type="http://schemas.openxmlformats.org/officeDocument/2006/relationships/image" Target="../media/image10.jpeg"/><Relationship Id="rId10" Type="http://schemas.openxmlformats.org/officeDocument/2006/relationships/image" Target="../media/image640.png"/><Relationship Id="rId4" Type="http://schemas.openxmlformats.org/officeDocument/2006/relationships/notesSlide" Target="../notesSlides/notesSlide42.xml"/><Relationship Id="rId9" Type="http://schemas.openxmlformats.org/officeDocument/2006/relationships/image" Target="../media/image620.png"/><Relationship Id="rId14" Type="http://schemas.openxmlformats.org/officeDocument/2006/relationships/image" Target="../media/image7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2_methods\simu_3D_perspective_phase_maps.mp4" TargetMode="External"/><Relationship Id="rId1" Type="http://schemas.microsoft.com/office/2007/relationships/media" Target="file:///D:\webDev\PhD_defense\videos\part_2_methods\simu_3D_perspective_phase_maps.mp4" TargetMode="External"/><Relationship Id="rId6" Type="http://schemas.openxmlformats.org/officeDocument/2006/relationships/image" Target="../media/image9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part_2_methods\explicationThumbnailRatio(FIG5).png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D:\webDev\PhD_defense\figures\diapos_supp\processThumbnailHPCode_2.PNG" TargetMode="External"/><Relationship Id="rId4" Type="http://schemas.openxmlformats.org/officeDocument/2006/relationships/image" Target="file:///D:\webDev\PhD_defense\figures\diapos_supp\processThumbnailHPCode.png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variableNoises_suppMat1.mp4" TargetMode="External"/><Relationship Id="rId1" Type="http://schemas.microsoft.com/office/2007/relationships/media" Target="file:///D:\webDev\PhD_defense\videos\part_3_performances\variableNoises_suppMat1.mp4" TargetMode="External"/><Relationship Id="rId6" Type="http://schemas.openxmlformats.org/officeDocument/2006/relationships/image" Target="../media/image92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defocusHistogramVideo_suppMat3.mp4" TargetMode="External"/><Relationship Id="rId1" Type="http://schemas.microsoft.com/office/2007/relationships/media" Target="file:///D:\webDev\PhD_defense\videos\part_3_performances\defocusHistogramVideo_suppMat3.mp4" TargetMode="External"/><Relationship Id="rId6" Type="http://schemas.openxmlformats.org/officeDocument/2006/relationships/image" Target="../media/image93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occlusionSimulation_suppMat4.mp4" TargetMode="External"/><Relationship Id="rId1" Type="http://schemas.microsoft.com/office/2007/relationships/media" Target="file:///D:\webDev\PhD_defense\videos\part_3_performances\occlusionSimulation_suppMat4.mp4" TargetMode="External"/><Relationship Id="rId6" Type="http://schemas.openxmlformats.org/officeDocument/2006/relationships/image" Target="../media/image94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4_applications\videoSetupAppVernier.mp4" TargetMode="External"/><Relationship Id="rId1" Type="http://schemas.microsoft.com/office/2007/relationships/media" Target="file:///D:\webDev\PhD_defense\videos\part_4_applications\videoSetupAppVernier.mp4" TargetMode="External"/><Relationship Id="rId6" Type="http://schemas.openxmlformats.org/officeDocument/2006/relationships/image" Target="../media/image95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1_intro\resolution_figure_state_of_art_3-01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resolution_figure_state_of_art_2-01.png" TargetMode="External"/><Relationship Id="rId5" Type="http://schemas.openxmlformats.org/officeDocument/2006/relationships/image" Target="file:///D:\webDev\PhD_defense\figures\part_1_intro\resolution_figure_state_of_art_1-01.png" TargetMode="External"/><Relationship Id="rId4" Type="http://schemas.openxmlformats.org/officeDocument/2006/relationships/image" Target="file:///D:\webDev\PhD_defense\figures\part_1_intro\resolution_figure_state_of_art_0-01.pn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0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file:///D:\webDev\PhD_defense\figures\part_1_intro\micromaison_femto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="" xmlns:a16="http://schemas.microsoft.com/office/drawing/2014/main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  <p:sp>
        <p:nvSpPr>
          <p:cNvPr id="10" name="ZoneTexte 4"/>
          <p:cNvSpPr txBox="1"/>
          <p:nvPr/>
        </p:nvSpPr>
        <p:spPr>
          <a:xfrm>
            <a:off x="334137" y="1815419"/>
            <a:ext cx="1152372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microrobotique</a:t>
            </a: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11" name="ZoneTexte 5"/>
          <p:cNvSpPr txBox="1"/>
          <p:nvPr/>
        </p:nvSpPr>
        <p:spPr>
          <a:xfrm>
            <a:off x="334137" y="4523459"/>
            <a:ext cx="118544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ACC949"/>
                </a:solidFill>
              </a:rPr>
              <a:t>Soutenance de thèse du 8 Octobre 2021</a:t>
            </a:r>
          </a:p>
          <a:p>
            <a:r>
              <a:rPr lang="fr-FR" b="1" dirty="0">
                <a:solidFill>
                  <a:srgbClr val="B2B3B5"/>
                </a:solidFill>
              </a:rPr>
              <a:t>Jury</a:t>
            </a:r>
            <a:endParaRPr lang="fr-FR" sz="2000" b="1" dirty="0">
              <a:solidFill>
                <a:srgbClr val="B2B3B5"/>
              </a:solidFill>
            </a:endParaRPr>
          </a:p>
          <a:p>
            <a:r>
              <a:rPr lang="fr-FR" sz="1600" b="1" dirty="0">
                <a:solidFill>
                  <a:srgbClr val="005393"/>
                </a:solidFill>
              </a:rPr>
              <a:t>Rapporteurs : 	Youcef MEZOUAR		Professeur à SIGMA-Clermont, Institut Pascal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Peter STURM		Directeur de recherche à l’INRIA de Grenoble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Examinateur :	Éric MARCHAND		Professeur à l’Université de Rennes 1, IRISA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Encadrants : 	Guillaume LAURENT		Maître de Conférences HDR à l’ENSMM, FEMTO-ST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Patrick SANDOZ		Chargé de recherche HDR CNRS, FEMTO-ST</a:t>
            </a:r>
            <a:br>
              <a:rPr lang="fr-FR" sz="1600" b="1" dirty="0">
                <a:solidFill>
                  <a:srgbClr val="005393"/>
                </a:solidFill>
              </a:rPr>
            </a:br>
            <a:r>
              <a:rPr lang="fr-FR" sz="1600" b="1" dirty="0">
                <a:solidFill>
                  <a:srgbClr val="005393"/>
                </a:solidFill>
              </a:rPr>
              <a:t>		Maxime JACQUOT		Professeur à l’Université de Franche-Comté, FEMTO-ST	</a:t>
            </a:r>
          </a:p>
        </p:txBody>
      </p:sp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_assembly_1D_ex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773900"/>
            <a:ext cx="9498887" cy="534312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continus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=""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20291373-3A70-4242-9FBA-3C9421F09A16}"/>
              </a:ext>
            </a:extLst>
          </p:cNvPr>
          <p:cNvSpPr txBox="1"/>
          <p:nvPr/>
        </p:nvSpPr>
        <p:spPr>
          <a:xfrm>
            <a:off x="9520305" y="2160000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Fréquence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A36E7BF4-99A9-43EB-A3E8-8BCB1D2E05AF}"/>
              </a:ext>
            </a:extLst>
          </p:cNvPr>
          <p:cNvSpPr txBox="1"/>
          <p:nvPr/>
        </p:nvSpPr>
        <p:spPr>
          <a:xfrm>
            <a:off x="9563530" y="2880000"/>
            <a:ext cx="25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seul outil pour les mesurer : </a:t>
            </a:r>
            <a:r>
              <a:rPr lang="fr-FR" u="sng" dirty="0"/>
              <a:t>la transformée de Fourier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="" xmlns:a16="http://schemas.microsoft.com/office/drawing/2014/main" id="{FF293A0E-9C41-43DC-AD88-29A31CD280A0}"/>
              </a:ext>
            </a:extLst>
          </p:cNvPr>
          <p:cNvGrpSpPr/>
          <p:nvPr/>
        </p:nvGrpSpPr>
        <p:grpSpPr>
          <a:xfrm>
            <a:off x="8640000" y="3960000"/>
            <a:ext cx="3430723" cy="2169332"/>
            <a:chOff x="8640000" y="3960000"/>
            <a:chExt cx="3430723" cy="2169332"/>
          </a:xfrm>
        </p:grpSpPr>
        <p:sp>
          <p:nvSpPr>
            <p:cNvPr id="38" name="ZoneTexte 37">
              <a:extLst>
                <a:ext uri="{FF2B5EF4-FFF2-40B4-BE49-F238E27FC236}">
                  <a16:creationId xmlns="" xmlns:a16="http://schemas.microsoft.com/office/drawing/2014/main" id="{B0517377-6E4B-481C-9331-E5964B4E7E6A}"/>
                </a:ext>
              </a:extLst>
            </p:cNvPr>
            <p:cNvSpPr txBox="1"/>
            <p:nvPr/>
          </p:nvSpPr>
          <p:spPr>
            <a:xfrm>
              <a:off x="9000000" y="4320000"/>
              <a:ext cx="2273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Deux pics de Dirac en </a:t>
              </a:r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="" xmlns:a16="http://schemas.microsoft.com/office/drawing/2014/main" id="{A03703AF-1D83-445B-9462-1744C93AC7C8}"/>
                </a:ext>
              </a:extLst>
            </p:cNvPr>
            <p:cNvGrpSpPr/>
            <p:nvPr/>
          </p:nvGrpSpPr>
          <p:grpSpPr>
            <a:xfrm>
              <a:off x="9349566" y="4737919"/>
              <a:ext cx="2406878" cy="369332"/>
              <a:chOff x="8839582" y="4876524"/>
              <a:chExt cx="2406878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ZoneTexte 38">
                    <a:extLst>
                      <a:ext uri="{FF2B5EF4-FFF2-40B4-BE49-F238E27FC236}">
                        <a16:creationId xmlns="" xmlns:a16="http://schemas.microsoft.com/office/drawing/2014/main" id="{9FEE9D88-18A4-457E-9035-1A8BA0A927F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9FEE9D88-18A4-457E-9035-1A8BA0A927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263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Texte 39">
                    <a:extLst>
                      <a:ext uri="{FF2B5EF4-FFF2-40B4-BE49-F238E27FC236}">
                        <a16:creationId xmlns="" xmlns:a16="http://schemas.microsoft.com/office/drawing/2014/main" id="{F771C428-0F1F-460E-8537-656F851F92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F771C428-0F1F-460E-8537-656F851F9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521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ZoneTexte 40">
                <a:extLst>
                  <a:ext uri="{FF2B5EF4-FFF2-40B4-BE49-F238E27FC236}">
                    <a16:creationId xmlns="" xmlns:a16="http://schemas.microsoft.com/office/drawing/2014/main" id="{2E6BBDCC-7381-45BB-994B-408B1116C52C}"/>
                  </a:ext>
                </a:extLst>
              </p:cNvPr>
              <p:cNvSpPr txBox="1"/>
              <p:nvPr/>
            </p:nvSpPr>
            <p:spPr>
              <a:xfrm>
                <a:off x="9881149" y="4876524"/>
                <a:ext cx="375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et</a:t>
                </a:r>
              </a:p>
            </p:txBody>
          </p:sp>
        </p:grpSp>
        <p:sp>
          <p:nvSpPr>
            <p:cNvPr id="42" name="ZoneTexte 41">
              <a:extLst>
                <a:ext uri="{FF2B5EF4-FFF2-40B4-BE49-F238E27FC236}">
                  <a16:creationId xmlns="" xmlns:a16="http://schemas.microsoft.com/office/drawing/2014/main" id="{9BCEFFFB-51DC-47AA-90BC-711BE5311143}"/>
                </a:ext>
              </a:extLst>
            </p:cNvPr>
            <p:cNvSpPr txBox="1"/>
            <p:nvPr/>
          </p:nvSpPr>
          <p:spPr>
            <a:xfrm>
              <a:off x="8640000" y="5760000"/>
              <a:ext cx="1885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Argument du pic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>
                  <a:extLst>
                    <a:ext uri="{FF2B5EF4-FFF2-40B4-BE49-F238E27FC236}">
                      <a16:creationId xmlns="" xmlns:a16="http://schemas.microsoft.com/office/drawing/2014/main" id="{1D6126BC-D2DD-47D3-BC27-2D669895C76F}"/>
                    </a:ext>
                  </a:extLst>
                </p:cNvPr>
                <p:cNvSpPr txBox="1"/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1D6126BC-D2DD-47D3-BC27-2D669895C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blipFill>
                  <a:blip r:embed="rId9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ZoneTexte 8">
              <a:extLst>
                <a:ext uri="{FF2B5EF4-FFF2-40B4-BE49-F238E27FC236}">
                  <a16:creationId xmlns="" xmlns:a16="http://schemas.microsoft.com/office/drawing/2014/main" id="{AAA90A8E-3F5E-4C58-80EF-A1122883C643}"/>
                </a:ext>
              </a:extLst>
            </p:cNvPr>
            <p:cNvSpPr txBox="1"/>
            <p:nvPr/>
          </p:nvSpPr>
          <p:spPr>
            <a:xfrm>
              <a:off x="9000000" y="3960000"/>
              <a:ext cx="1959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Module du spectre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="" xmlns:a16="http://schemas.microsoft.com/office/drawing/2014/main" id="{4B2F48DC-6536-4E9C-A1B0-FE2D11105FF0}"/>
                </a:ext>
              </a:extLst>
            </p:cNvPr>
            <p:cNvSpPr txBox="1"/>
            <p:nvPr/>
          </p:nvSpPr>
          <p:spPr>
            <a:xfrm>
              <a:off x="8640000" y="5400000"/>
              <a:ext cx="176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Angle du spectre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="" xmlns:a16="http://schemas.microsoft.com/office/drawing/2014/main" id="{5AFF3EF1-E55B-47FD-8FAA-191079B5170B}"/>
              </a:ext>
            </a:extLst>
          </p:cNvPr>
          <p:cNvSpPr txBox="1"/>
          <p:nvPr/>
        </p:nvSpPr>
        <p:spPr>
          <a:xfrm>
            <a:off x="11004315" y="21600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Phase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="" xmlns:a16="http://schemas.microsoft.com/office/drawing/2014/main" id="{92353B06-FFEF-4C72-86A9-98A2C608CEAE}"/>
              </a:ext>
            </a:extLst>
          </p:cNvPr>
          <p:cNvSpPr/>
          <p:nvPr/>
        </p:nvSpPr>
        <p:spPr>
          <a:xfrm>
            <a:off x="9563530" y="796592"/>
            <a:ext cx="2319767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Signal sinusoïdal 1D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56" name="Rectangle : coins arrondis 55">
            <a:extLst>
              <a:ext uri="{FF2B5EF4-FFF2-40B4-BE49-F238E27FC236}">
                <a16:creationId xmlns="" xmlns:a16="http://schemas.microsoft.com/office/drawing/2014/main" id="{11922FE3-3E78-400D-AC4C-25D25204A532}"/>
              </a:ext>
            </a:extLst>
          </p:cNvPr>
          <p:cNvSpPr/>
          <p:nvPr/>
        </p:nvSpPr>
        <p:spPr>
          <a:xfrm>
            <a:off x="9563530" y="1419902"/>
            <a:ext cx="2334390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2 informations 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6" name="Connecteur : en angle 15">
            <a:extLst>
              <a:ext uri="{FF2B5EF4-FFF2-40B4-BE49-F238E27FC236}">
                <a16:creationId xmlns="" xmlns:a16="http://schemas.microsoft.com/office/drawing/2014/main" id="{FB336FE1-08C5-4949-B187-1A3504DDA5A0}"/>
              </a:ext>
            </a:extLst>
          </p:cNvPr>
          <p:cNvCxnSpPr>
            <a:cxnSpLocks/>
            <a:stCxn id="56" idx="2"/>
            <a:endCxn id="12" idx="0"/>
          </p:cNvCxnSpPr>
          <p:nvPr/>
        </p:nvCxnSpPr>
        <p:spPr>
          <a:xfrm rot="16200000" flipH="1">
            <a:off x="10890267" y="1669887"/>
            <a:ext cx="330570" cy="649655"/>
          </a:xfrm>
          <a:prstGeom prst="bentConnector3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ngle 57">
            <a:extLst>
              <a:ext uri="{FF2B5EF4-FFF2-40B4-BE49-F238E27FC236}">
                <a16:creationId xmlns="" xmlns:a16="http://schemas.microsoft.com/office/drawing/2014/main" id="{E1164AFD-EE2F-4B4F-84E8-3CBB4701B630}"/>
              </a:ext>
            </a:extLst>
          </p:cNvPr>
          <p:cNvCxnSpPr>
            <a:cxnSpLocks/>
            <a:stCxn id="56" idx="2"/>
            <a:endCxn id="5" idx="0"/>
          </p:cNvCxnSpPr>
          <p:nvPr/>
        </p:nvCxnSpPr>
        <p:spPr>
          <a:xfrm rot="5400000">
            <a:off x="10254510" y="1683785"/>
            <a:ext cx="330570" cy="621861"/>
          </a:xfrm>
          <a:prstGeom prst="bentConnector3">
            <a:avLst>
              <a:gd name="adj1" fmla="val 50000"/>
            </a:avLst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9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newave_1D_unwrapped_pha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630313" y="5044454"/>
            <a:ext cx="7203445" cy="1350646"/>
          </a:xfrm>
          <a:prstGeom prst="rect">
            <a:avLst/>
          </a:prstGeom>
        </p:spPr>
      </p:pic>
      <p:pic>
        <p:nvPicPr>
          <p:cNvPr id="24" name="sinewave_1D_variable_ph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30313" y="708912"/>
            <a:ext cx="7203445" cy="1350646"/>
          </a:xfrm>
          <a:prstGeom prst="rect">
            <a:avLst/>
          </a:prstGeom>
        </p:spPr>
      </p:pic>
      <p:pic>
        <p:nvPicPr>
          <p:cNvPr id="26" name="signal_1D_sampled_FT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30313" y="2159179"/>
            <a:ext cx="7203445" cy="1350646"/>
          </a:xfrm>
          <a:prstGeom prst="rect">
            <a:avLst/>
          </a:prstGeom>
        </p:spPr>
      </p:pic>
      <p:pic>
        <p:nvPicPr>
          <p:cNvPr id="28" name="sinewave_1D_wrapped_phas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630313" y="3596570"/>
            <a:ext cx="7203445" cy="135064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échantillonnés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=""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45293" y="871041"/>
            <a:ext cx="4271582" cy="1729392"/>
            <a:chOff x="5858933" y="871041"/>
            <a:chExt cx="4271582" cy="1729392"/>
          </a:xfrm>
        </p:grpSpPr>
        <p:sp>
          <p:nvSpPr>
            <p:cNvPr id="15" name="ZoneTexte 14">
              <a:extLst>
                <a:ext uri="{FF2B5EF4-FFF2-40B4-BE49-F238E27FC236}">
                  <a16:creationId xmlns="" xmlns:a16="http://schemas.microsoft.com/office/drawing/2014/main" id="{A01D6837-2FD7-4AC5-80C5-EF0336F42521}"/>
                </a:ext>
              </a:extLst>
            </p:cNvPr>
            <p:cNvSpPr txBox="1"/>
            <p:nvPr/>
          </p:nvSpPr>
          <p:spPr>
            <a:xfrm>
              <a:off x="771716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="" xmlns:a16="http://schemas.microsoft.com/office/drawing/2014/main" id="{055064CB-80BB-4223-9BDC-F1C11A1910C3}"/>
                </a:ext>
              </a:extLst>
            </p:cNvPr>
            <p:cNvSpPr/>
            <p:nvPr/>
          </p:nvSpPr>
          <p:spPr>
            <a:xfrm>
              <a:off x="689298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E9E94947-3F7F-4E0F-A87C-53308055AD9F}"/>
                </a:ext>
              </a:extLst>
            </p:cNvPr>
            <p:cNvSpPr/>
            <p:nvPr/>
          </p:nvSpPr>
          <p:spPr>
            <a:xfrm>
              <a:off x="585893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="" xmlns:a16="http://schemas.microsoft.com/office/drawing/2014/main" id="{515F4085-B76B-46BC-AC0B-24164827CE08}"/>
                </a:ext>
              </a:extLst>
            </p:cNvPr>
            <p:cNvSpPr txBox="1"/>
            <p:nvPr/>
          </p:nvSpPr>
          <p:spPr>
            <a:xfrm>
              <a:off x="5860190" y="121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40659" y="2311041"/>
            <a:ext cx="4430625" cy="1054392"/>
            <a:chOff x="5854299" y="2311041"/>
            <a:chExt cx="4430625" cy="1054392"/>
          </a:xfrm>
        </p:grpSpPr>
        <p:sp>
          <p:nvSpPr>
            <p:cNvPr id="82" name="Rectangle 81">
              <a:extLst>
                <a:ext uri="{FF2B5EF4-FFF2-40B4-BE49-F238E27FC236}">
                  <a16:creationId xmlns="" xmlns:a16="http://schemas.microsoft.com/office/drawing/2014/main" id="{36DCB3BD-E19D-4529-AFD8-22B6A4CB815E}"/>
                </a:ext>
              </a:extLst>
            </p:cNvPr>
            <p:cNvSpPr/>
            <p:nvPr/>
          </p:nvSpPr>
          <p:spPr>
            <a:xfrm>
              <a:off x="585429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="" xmlns:a16="http://schemas.microsoft.com/office/drawing/2014/main" id="{B0B182D8-70BC-4F9D-AC3E-3ED98F97A79A}"/>
                </a:ext>
              </a:extLst>
            </p:cNvPr>
            <p:cNvSpPr txBox="1"/>
            <p:nvPr/>
          </p:nvSpPr>
          <p:spPr>
            <a:xfrm>
              <a:off x="5938336" y="2650334"/>
              <a:ext cx="66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/>
                <a:t>Freq</a:t>
              </a:r>
              <a:r>
                <a:rPr lang="fr-FR" b="1" dirty="0"/>
                <a:t>.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="" xmlns:a16="http://schemas.microsoft.com/office/drawing/2014/main" id="{6F3A17B8-6EDD-4585-B4CA-A39CD648BFAF}"/>
                </a:ext>
              </a:extLst>
            </p:cNvPr>
            <p:cNvSpPr txBox="1"/>
            <p:nvPr/>
          </p:nvSpPr>
          <p:spPr>
            <a:xfrm>
              <a:off x="6775822" y="2539256"/>
              <a:ext cx="350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Filtrage gaussien du pic fréquentiel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40659" y="2901904"/>
            <a:ext cx="5162822" cy="1903529"/>
            <a:chOff x="585429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="" xmlns:a16="http://schemas.microsoft.com/office/drawing/2014/main" id="{E263423E-A810-46AA-8D21-BD97D1F6A074}"/>
                </a:ext>
              </a:extLst>
            </p:cNvPr>
            <p:cNvSpPr/>
            <p:nvPr/>
          </p:nvSpPr>
          <p:spPr>
            <a:xfrm>
              <a:off x="585429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="" xmlns:a16="http://schemas.microsoft.com/office/drawing/2014/main" id="{831DF74D-D141-42A1-9D4B-3D5B95C3B960}"/>
                </a:ext>
              </a:extLst>
            </p:cNvPr>
            <p:cNvSpPr txBox="1"/>
            <p:nvPr/>
          </p:nvSpPr>
          <p:spPr>
            <a:xfrm>
              <a:off x="771716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="" xmlns:a16="http://schemas.microsoft.com/office/drawing/2014/main" id="{76668169-5DAF-46FD-BF28-16EBBC557958}"/>
                </a:ext>
              </a:extLst>
            </p:cNvPr>
            <p:cNvSpPr/>
            <p:nvPr/>
          </p:nvSpPr>
          <p:spPr>
            <a:xfrm>
              <a:off x="689298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5" name="ZoneTexte 84">
              <a:extLst>
                <a:ext uri="{FF2B5EF4-FFF2-40B4-BE49-F238E27FC236}">
                  <a16:creationId xmlns="" xmlns:a16="http://schemas.microsoft.com/office/drawing/2014/main" id="{AD797130-2DE6-41E3-9D50-A86C78A7C857}"/>
                </a:ext>
              </a:extLst>
            </p:cNvPr>
            <p:cNvSpPr txBox="1"/>
            <p:nvPr/>
          </p:nvSpPr>
          <p:spPr>
            <a:xfrm>
              <a:off x="5855556" y="409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="" xmlns:a16="http://schemas.microsoft.com/office/drawing/2014/main" id="{C03F4481-6793-41C4-BF58-D8B6617E4C0E}"/>
                </a:ext>
              </a:extLst>
            </p:cNvPr>
            <p:cNvSpPr txBox="1"/>
            <p:nvPr/>
          </p:nvSpPr>
          <p:spPr>
            <a:xfrm>
              <a:off x="677749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940659" y="4559508"/>
            <a:ext cx="4161377" cy="1757886"/>
            <a:chOff x="585429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="" xmlns:a16="http://schemas.microsoft.com/office/drawing/2014/main" id="{76074D33-98FC-4899-82A3-2B561DFD5E4B}"/>
                </a:ext>
              </a:extLst>
            </p:cNvPr>
            <p:cNvSpPr txBox="1"/>
            <p:nvPr/>
          </p:nvSpPr>
          <p:spPr>
            <a:xfrm>
              <a:off x="771716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="" xmlns:a16="http://schemas.microsoft.com/office/drawing/2014/main" id="{615F5D52-F778-4A3B-9926-3E596BF5D11B}"/>
                </a:ext>
              </a:extLst>
            </p:cNvPr>
            <p:cNvSpPr/>
            <p:nvPr/>
          </p:nvSpPr>
          <p:spPr>
            <a:xfrm>
              <a:off x="689298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="" xmlns:a16="http://schemas.microsoft.com/office/drawing/2014/main" id="{F62665EE-EDCA-4DA3-B416-CDD3E9110522}"/>
                </a:ext>
              </a:extLst>
            </p:cNvPr>
            <p:cNvSpPr/>
            <p:nvPr/>
          </p:nvSpPr>
          <p:spPr>
            <a:xfrm>
              <a:off x="585429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="" xmlns:a16="http://schemas.microsoft.com/office/drawing/2014/main" id="{750A8557-49B7-4A22-8D8F-FCBB295CDEDA}"/>
                </a:ext>
              </a:extLst>
            </p:cNvPr>
            <p:cNvSpPr txBox="1"/>
            <p:nvPr/>
          </p:nvSpPr>
          <p:spPr>
            <a:xfrm>
              <a:off x="5855556" y="5545379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="" xmlns:a16="http://schemas.microsoft.com/office/drawing/2014/main" id="{25850492-B271-4B70-AC3B-F8A31F965AEB}"/>
                </a:ext>
              </a:extLst>
            </p:cNvPr>
            <p:cNvSpPr txBox="1"/>
            <p:nvPr/>
          </p:nvSpPr>
          <p:spPr>
            <a:xfrm>
              <a:off x="677749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="" xmlns:a16="http://schemas.microsoft.com/office/drawing/2014/main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="" xmlns:a16="http://schemas.microsoft.com/office/drawing/2014/main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="" xmlns:a16="http://schemas.microsoft.com/office/drawing/2014/main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=""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="" xmlns:a16="http://schemas.microsoft.com/office/drawing/2014/main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=""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="" xmlns:a16="http://schemas.microsoft.com/office/drawing/2014/main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="" xmlns:a16="http://schemas.microsoft.com/office/drawing/2014/main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0" y="720000"/>
            <a:ext cx="8200754" cy="54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30"/>
          <a:stretch>
            <a:fillRect/>
          </a:stretch>
        </p:blipFill>
        <p:spPr>
          <a:xfrm>
            <a:off x="0" y="720000"/>
            <a:ext cx="82007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56" y="139299"/>
            <a:ext cx="7941247" cy="4466952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Mesure de position des mires périodiques 2D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42" name="Rounded Rectangle 41"/>
          <p:cNvSpPr/>
          <p:nvPr/>
        </p:nvSpPr>
        <p:spPr>
          <a:xfrm>
            <a:off x="8411712" y="1017734"/>
            <a:ext cx="3460122" cy="529994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6 informations indépendantes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411712" y="1695791"/>
            <a:ext cx="3460122" cy="1804263"/>
            <a:chOff x="8411712" y="1695791"/>
            <a:chExt cx="3460122" cy="1804263"/>
          </a:xfrm>
        </p:grpSpPr>
        <p:sp>
          <p:nvSpPr>
            <p:cNvPr id="2" name="Right Arrow 1"/>
            <p:cNvSpPr/>
            <p:nvPr/>
          </p:nvSpPr>
          <p:spPr>
            <a:xfrm rot="5400000">
              <a:off x="9726136" y="1905552"/>
              <a:ext cx="831273" cy="411752"/>
            </a:xfrm>
            <a:prstGeom prst="rightArrow">
              <a:avLst/>
            </a:prstGeom>
            <a:noFill/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8411712" y="2675128"/>
              <a:ext cx="3460122" cy="824926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Peut-on utiliser ces 6 informations pour mesurer 6 DDL ?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54815" y="4063893"/>
            <a:ext cx="7572088" cy="2196297"/>
            <a:chOff x="535674" y="4317405"/>
            <a:chExt cx="7572088" cy="21962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50395" y="4743058"/>
                  <a:ext cx="2633092" cy="16676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395" y="4743058"/>
                  <a:ext cx="2633092" cy="166763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/>
            <p:cNvSpPr txBox="1"/>
            <p:nvPr/>
          </p:nvSpPr>
          <p:spPr>
            <a:xfrm>
              <a:off x="628197" y="4345566"/>
              <a:ext cx="3511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Mesure 3DDL directe avec la phase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3844941" y="5653343"/>
                  <a:ext cx="372268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Avec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fr-FR" dirty="0"/>
                    <a:t> les numéros de période</a:t>
                  </a:r>
                </a:p>
                <a:p>
                  <a:r>
                    <a:rPr lang="fr-FR" dirty="0"/>
                    <a:t>e</a:t>
                  </a:r>
                  <a:r>
                    <a:rPr lang="fr-FR" b="0" dirty="0"/>
                    <a:t>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fr-FR" dirty="0"/>
                    <a:t> le numéro du quadrant angulaire</a:t>
                  </a: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4941" y="5653343"/>
                  <a:ext cx="3722686" cy="64633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475" t="-4717" r="-984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Rounded Rectangle 51"/>
            <p:cNvSpPr/>
            <p:nvPr/>
          </p:nvSpPr>
          <p:spPr>
            <a:xfrm>
              <a:off x="535674" y="4317405"/>
              <a:ext cx="7572088" cy="2196297"/>
            </a:xfrm>
            <a:prstGeom prst="roundRect">
              <a:avLst>
                <a:gd name="adj" fmla="val 1767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8259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22858" y="1605519"/>
            <a:ext cx="5875228" cy="2483239"/>
            <a:chOff x="57341" y="2891679"/>
            <a:chExt cx="5875228" cy="24832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>
                  <a:extLst>
                    <a:ext uri="{FF2B5EF4-FFF2-40B4-BE49-F238E27FC236}">
                      <a16:creationId xmlns="" xmlns:a16="http://schemas.microsoft.com/office/drawing/2014/main" id="{B54ACE11-1B25-4187-8E46-2D533E02DDB3}"/>
                    </a:ext>
                  </a:extLst>
                </p:cNvPr>
                <p:cNvSpPr txBox="1"/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sPre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B54ACE11-1B25-4187-8E46-2D533E02D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ZoneTexte 65">
              <a:extLst>
                <a:ext uri="{FF2B5EF4-FFF2-40B4-BE49-F238E27FC236}">
                  <a16:creationId xmlns="" xmlns:a16="http://schemas.microsoft.com/office/drawing/2014/main" id="{684CFC42-4ABB-4A63-8EE5-D97314A8F19E}"/>
                </a:ext>
              </a:extLst>
            </p:cNvPr>
            <p:cNvSpPr txBox="1"/>
            <p:nvPr/>
          </p:nvSpPr>
          <p:spPr>
            <a:xfrm>
              <a:off x="57341" y="3047084"/>
              <a:ext cx="3488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Modèle de </a:t>
              </a:r>
              <a:r>
                <a:rPr lang="fr-FR" b="1" dirty="0"/>
                <a:t>projection orthographique à l’échelle  </a:t>
              </a:r>
              <a:r>
                <a:rPr lang="fr-FR" dirty="0"/>
                <a:t>utilisé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ZoneTexte 66">
                  <a:extLst>
                    <a:ext uri="{FF2B5EF4-FFF2-40B4-BE49-F238E27FC236}">
                      <a16:creationId xmlns="" xmlns:a16="http://schemas.microsoft.com/office/drawing/2014/main" id="{2CCFE67B-4688-4118-841A-1B8006633393}"/>
                    </a:ext>
                  </a:extLst>
                </p:cNvPr>
                <p:cNvSpPr txBox="1"/>
                <p:nvPr/>
              </p:nvSpPr>
              <p:spPr>
                <a:xfrm>
                  <a:off x="1015603" y="4041721"/>
                  <a:ext cx="2038442" cy="732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2CCFE67B-4688-4118-841A-1B8006633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603" y="4041721"/>
                  <a:ext cx="2038442" cy="73257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ZoneTexte 67">
              <a:extLst>
                <a:ext uri="{FF2B5EF4-FFF2-40B4-BE49-F238E27FC236}">
                  <a16:creationId xmlns="" xmlns:a16="http://schemas.microsoft.com/office/drawing/2014/main" id="{37B20144-3872-4A77-B2C3-46F09C20BB15}"/>
                </a:ext>
              </a:extLst>
            </p:cNvPr>
            <p:cNvSpPr txBox="1"/>
            <p:nvPr/>
          </p:nvSpPr>
          <p:spPr>
            <a:xfrm>
              <a:off x="295603" y="4221721"/>
              <a:ext cx="606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avec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Et 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rotz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roty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23" t="-24490" r="-1967" b="-4081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6594085" y="680045"/>
            <a:ext cx="5254779" cy="5254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594085" y="680045"/>
            <a:ext cx="5254779" cy="525477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46122" y="796789"/>
            <a:ext cx="3978444" cy="698380"/>
            <a:chOff x="265607" y="1613020"/>
            <a:chExt cx="3978444" cy="6983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65607" y="1639044"/>
                  <a:ext cx="384564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fr-FR" dirty="0"/>
                    <a:t>Comment exploiter la position des pics fréquentiels pour mesurer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,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fr-FR" dirty="0"/>
                    <a:t> ?</a:t>
                  </a: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607" y="1639044"/>
                  <a:ext cx="3845648" cy="64633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429" t="-5660" r="-1429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ounded Rectangle 11"/>
            <p:cNvSpPr/>
            <p:nvPr/>
          </p:nvSpPr>
          <p:spPr>
            <a:xfrm>
              <a:off x="280605" y="1613020"/>
              <a:ext cx="3963446" cy="69838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2" name="Image 18">
            <a:extLst>
              <a:ext uri="{FF2B5EF4-FFF2-40B4-BE49-F238E27FC236}">
                <a16:creationId xmlns=""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100" y="4282139"/>
            <a:ext cx="2716056" cy="2037600"/>
          </a:xfrm>
          <a:prstGeom prst="rect">
            <a:avLst/>
          </a:prstGeom>
        </p:spPr>
      </p:pic>
      <p:pic>
        <p:nvPicPr>
          <p:cNvPr id="60" name="Image 19">
            <a:extLst>
              <a:ext uri="{FF2B5EF4-FFF2-40B4-BE49-F238E27FC236}">
                <a16:creationId xmlns="" xmlns:a16="http://schemas.microsoft.com/office/drawing/2014/main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37398" y="4316457"/>
            <a:ext cx="2722770" cy="20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=""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="" xmlns:a16="http://schemas.microsoft.com/office/drawing/2014/main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2C912D66-C2BF-4B72-A239-C2115193D2F7}"/>
              </a:ext>
            </a:extLst>
          </p:cNvPr>
          <p:cNvSpPr txBox="1"/>
          <p:nvPr/>
        </p:nvSpPr>
        <p:spPr>
          <a:xfrm>
            <a:off x="2824720" y="1980000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grpSp>
        <p:nvGrpSpPr>
          <p:cNvPr id="6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6">
                <a:extLst>
                  <a:ext uri="{FF2B5EF4-FFF2-40B4-BE49-F238E27FC236}">
                    <a16:creationId xmlns=""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56">
                <a:extLst>
                  <a:ext uri="{FF2B5EF4-FFF2-40B4-BE49-F238E27FC236}">
                    <a16:creationId xmlns=""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/>
              <p:cNvSpPr/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4 équations, 3 inconnues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ounded 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blipFill rotWithShape="0">
                <a:blip r:embed="rId19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e 24">
            <a:extLst>
              <a:ext uri="{FF2B5EF4-FFF2-40B4-BE49-F238E27FC236}">
                <a16:creationId xmlns="" xmlns:a16="http://schemas.microsoft.com/office/drawing/2014/main" id="{CD39A777-93E8-433E-AB46-4FA7E36D4BE7}"/>
              </a:ext>
            </a:extLst>
          </p:cNvPr>
          <p:cNvGrpSpPr/>
          <p:nvPr/>
        </p:nvGrpSpPr>
        <p:grpSpPr>
          <a:xfrm>
            <a:off x="5197265" y="4519135"/>
            <a:ext cx="6994735" cy="1692853"/>
            <a:chOff x="180000" y="4583288"/>
            <a:chExt cx="6994735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ZoneTexte 11">
                  <a:extLst>
                    <a:ext uri="{FF2B5EF4-FFF2-40B4-BE49-F238E27FC236}">
                      <a16:creationId xmlns="" xmlns:a16="http://schemas.microsoft.com/office/drawing/2014/main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20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ZoneTexte 12">
              <a:extLst>
                <a:ext uri="{FF2B5EF4-FFF2-40B4-BE49-F238E27FC236}">
                  <a16:creationId xmlns="" xmlns:a16="http://schemas.microsoft.com/office/drawing/2014/main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ZoneTexte 18">
                  <a:extLst>
                    <a:ext uri="{FF2B5EF4-FFF2-40B4-BE49-F238E27FC236}">
                      <a16:creationId xmlns="" xmlns:a16="http://schemas.microsoft.com/office/drawing/2014/main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ZoneTexte 19">
              <a:extLst>
                <a:ext uri="{FF2B5EF4-FFF2-40B4-BE49-F238E27FC236}">
                  <a16:creationId xmlns="" xmlns:a16="http://schemas.microsoft.com/office/drawing/2014/main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ZoneTexte 20">
                  <a:extLst>
                    <a:ext uri="{FF2B5EF4-FFF2-40B4-BE49-F238E27FC236}">
                      <a16:creationId xmlns="" xmlns:a16="http://schemas.microsoft.com/office/drawing/2014/main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ounded Rectangle 82"/>
              <p:cNvSpPr/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 </m:t>
                                        </m:r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m:rPr>
                                        <m:nor/>
                                      </m:rPr>
                                      <a:rPr lang="fr-FR" dirty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  <m:e/>
                                </m:eqAr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cos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))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func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func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fr-FR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ounded 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blipFill rotWithShape="0">
                <a:blip r:embed="rId23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Extension de la plage de mesure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81720614-7B91-4358-95CD-AC404E1F8682}"/>
              </a:ext>
            </a:extLst>
          </p:cNvPr>
          <p:cNvSpPr txBox="1"/>
          <p:nvPr/>
        </p:nvSpPr>
        <p:spPr>
          <a:xfrm>
            <a:off x="5618331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="" xmlns:a16="http://schemas.microsoft.com/office/drawing/2014/main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332" t="-2222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248228" y="1421163"/>
            <a:ext cx="235755" cy="337198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6983107" y="1903253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ligne codante toutes les 3 lignes</a:t>
            </a:r>
          </a:p>
        </p:txBody>
      </p:sp>
      <p:cxnSp>
        <p:nvCxnSpPr>
          <p:cNvPr id="15" name="Elbow Connector 14"/>
          <p:cNvCxnSpPr>
            <a:stCxn id="10" idx="2"/>
            <a:endCxn id="11" idx="1"/>
          </p:cNvCxnSpPr>
          <p:nvPr/>
        </p:nvCxnSpPr>
        <p:spPr>
          <a:xfrm rot="16200000" flipH="1">
            <a:off x="6509827" y="1614639"/>
            <a:ext cx="329558" cy="617001"/>
          </a:xfrm>
          <a:prstGeom prst="bentConnector2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83107" y="2433177"/>
            <a:ext cx="418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Conservation d’une forte densité de points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77297" y="2622140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773003" y="2991798"/>
                <a:ext cx="5532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Codage 12 bits + période 9 </a:t>
                </a:r>
                <a:r>
                  <a:rPr lang="el-GR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μ</a:t>
                </a:r>
                <a:r>
                  <a:rPr lang="en-US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b="1" dirty="0" smtClean="0"/>
                  <a:t>mire 11.6 cm x 11.6 cm</a:t>
                </a:r>
                <a:endParaRPr lang="fr-FR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03" y="2991798"/>
                <a:ext cx="553215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81" t="-10000" r="-551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5790703" y="3541498"/>
            <a:ext cx="294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Cellules codantes de 9 points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127286" y="4068507"/>
            <a:ext cx="5526128" cy="2266702"/>
            <a:chOff x="6494593" y="3648528"/>
            <a:chExt cx="5526128" cy="226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sents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absent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angulaire absolu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en translation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fr-FR" dirty="0"/>
                    <a:t> absolu</a:t>
                  </a: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253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codage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4167" t="-188889" r="-46759" b="-27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ounded Rectangle 26"/>
          <p:cNvSpPr/>
          <p:nvPr/>
        </p:nvSpPr>
        <p:spPr>
          <a:xfrm>
            <a:off x="5773003" y="3541498"/>
            <a:ext cx="6025487" cy="2872951"/>
          </a:xfrm>
          <a:prstGeom prst="roundRect">
            <a:avLst>
              <a:gd name="adj" fmla="val 397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160608" y="843447"/>
            <a:ext cx="5312647" cy="534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Décodage robuste et absolu de la position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me 3">
                <a:extLst>
                  <a:ext uri="{FF2B5EF4-FFF2-40B4-BE49-F238E27FC236}">
                    <a16:creationId xmlns="" xmlns:a16="http://schemas.microsoft.com/office/drawing/2014/main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66877" y="5239915"/>
            <a:ext cx="6753004" cy="1114277"/>
            <a:chOff x="3966877" y="5239915"/>
            <a:chExt cx="6753004" cy="1114277"/>
          </a:xfrm>
        </p:grpSpPr>
        <p:sp>
          <p:nvSpPr>
            <p:cNvPr id="13" name="TextBox 12"/>
            <p:cNvSpPr txBox="1"/>
            <p:nvPr/>
          </p:nvSpPr>
          <p:spPr>
            <a:xfrm>
              <a:off x="4061096" y="5608651"/>
              <a:ext cx="546534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Imagette</a:t>
              </a:r>
              <a:r>
                <a:rPr lang="fr-FR" dirty="0"/>
                <a:t> des points de la mire</a:t>
              </a:r>
            </a:p>
            <a:p>
              <a:r>
                <a:rPr lang="fr-FR" dirty="0"/>
                <a:t>Robustesse avec redondance de l’information codante</a:t>
              </a:r>
            </a:p>
          </p:txBody>
        </p:sp>
        <p:sp>
          <p:nvSpPr>
            <p:cNvPr id="10" name="Flèche : angle droit 9">
              <a:extLst>
                <a:ext uri="{FF2B5EF4-FFF2-40B4-BE49-F238E27FC236}">
                  <a16:creationId xmlns="" xmlns:a16="http://schemas.microsoft.com/office/drawing/2014/main" id="{D965C3B2-220F-40C2-8065-1F2ECAE340D7}"/>
                </a:ext>
              </a:extLst>
            </p:cNvPr>
            <p:cNvSpPr/>
            <p:nvPr/>
          </p:nvSpPr>
          <p:spPr>
            <a:xfrm>
              <a:off x="9620655" y="5239915"/>
              <a:ext cx="1099226" cy="805029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966877" y="5545667"/>
              <a:ext cx="5376091" cy="808525"/>
            </a:xfrm>
            <a:prstGeom prst="roundRect">
              <a:avLst>
                <a:gd name="adj" fmla="val 9213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link="rId15"/>
          <a:stretch>
            <a:fillRect/>
          </a:stretch>
        </p:blipFill>
        <p:spPr>
          <a:xfrm>
            <a:off x="123113" y="783634"/>
            <a:ext cx="11928347" cy="229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3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="" xmlns:a16="http://schemas.microsoft.com/office/drawing/2014/main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79127" y="736153"/>
            <a:ext cx="5591888" cy="3145436"/>
          </a:xfrm>
          <a:prstGeom prst="rect">
            <a:avLst/>
          </a:prstGeom>
        </p:spPr>
      </p:pic>
      <p:graphicFrame>
        <p:nvGraphicFramePr>
          <p:cNvPr id="42" name="Table 2">
            <a:extLst>
              <a:ext uri="{FF2B5EF4-FFF2-40B4-BE49-F238E27FC236}">
                <a16:creationId xmlns="" xmlns:a16="http://schemas.microsoft.com/office/drawing/2014/main" id="{8DCAC99F-9EA5-4FE8-BF2A-91FE37AB6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317997"/>
              </p:ext>
            </p:extLst>
          </p:nvPr>
        </p:nvGraphicFramePr>
        <p:xfrm>
          <a:off x="291867" y="3505907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8065" r="-333784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8065" r="-103292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8065" r="-400" b="-2258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291867" y="424902"/>
            <a:ext cx="5383331" cy="30277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12"/>
          <a:stretch>
            <a:fillRect/>
          </a:stretch>
        </p:blipFill>
        <p:spPr>
          <a:xfrm>
            <a:off x="4321366" y="3793664"/>
            <a:ext cx="2022966" cy="144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771835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771835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3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25725" y="773900"/>
            <a:ext cx="7579413" cy="426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upp_Mat_3">
            <a:hlinkClick r:id="" action="ppaction://media"/>
            <a:extLst>
              <a:ext uri="{FF2B5EF4-FFF2-40B4-BE49-F238E27FC236}">
                <a16:creationId xmlns="" xmlns:a16="http://schemas.microsoft.com/office/drawing/2014/main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701360"/>
            <a:ext cx="4779403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607568" y="701360"/>
            <a:ext cx="5879604" cy="3310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287630"/>
                  </p:ext>
                </p:extLst>
              </p:nvPr>
            </p:nvGraphicFramePr>
            <p:xfrm>
              <a:off x="291867" y="5995427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287630"/>
                  </p:ext>
                </p:extLst>
              </p:nvPr>
            </p:nvGraphicFramePr>
            <p:xfrm>
              <a:off x="291867" y="5995427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398B4EB0-74DA-4087-B17C-3350D598638B}"/>
              </a:ext>
            </a:extLst>
          </p:cNvPr>
          <p:cNvPicPr>
            <a:picLocks noChangeAspect="1"/>
          </p:cNvPicPr>
          <p:nvPr/>
        </p:nvPicPr>
        <p:blipFill>
          <a:blip r:link="rId14"/>
          <a:stretch>
            <a:fillRect/>
          </a:stretch>
        </p:blipFill>
        <p:spPr>
          <a:xfrm>
            <a:off x="8564638" y="675103"/>
            <a:ext cx="3479980" cy="347998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49CCB79C-04EB-438A-AEF3-C2EFF5180048}"/>
              </a:ext>
            </a:extLst>
          </p:cNvPr>
          <p:cNvPicPr>
            <a:picLocks noChangeAspect="1"/>
          </p:cNvPicPr>
          <p:nvPr/>
        </p:nvPicPr>
        <p:blipFill>
          <a:blip r:link="rId15"/>
          <a:stretch>
            <a:fillRect/>
          </a:stretch>
        </p:blipFill>
        <p:spPr>
          <a:xfrm>
            <a:off x="5114633" y="675103"/>
            <a:ext cx="3479980" cy="34799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16"/>
          <a:stretch>
            <a:fillRect/>
          </a:stretch>
        </p:blipFill>
        <p:spPr>
          <a:xfrm>
            <a:off x="6636351" y="4260367"/>
            <a:ext cx="4007298" cy="277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17"/>
          <a:stretch>
            <a:fillRect/>
          </a:stretch>
        </p:blipFill>
        <p:spPr>
          <a:xfrm>
            <a:off x="210059" y="751236"/>
            <a:ext cx="4590229" cy="258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4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960000" y="946206"/>
            <a:ext cx="3821607" cy="4630314"/>
            <a:chOff x="3960000" y="946206"/>
            <a:chExt cx="3821607" cy="463031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3960000" y="1616520"/>
              <a:ext cx="3821607" cy="3960000"/>
            </a:xfrm>
            <a:prstGeom prst="rect">
              <a:avLst/>
            </a:prstGeom>
          </p:spPr>
        </p:pic>
        <p:sp>
          <p:nvSpPr>
            <p:cNvPr id="45" name="Rounded Rectangle 44"/>
            <p:cNvSpPr/>
            <p:nvPr/>
          </p:nvSpPr>
          <p:spPr>
            <a:xfrm>
              <a:off x="4603496" y="946206"/>
              <a:ext cx="2542214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Défaut de mise au point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828933" y="947708"/>
            <a:ext cx="4222527" cy="4799423"/>
            <a:chOff x="7828933" y="947708"/>
            <a:chExt cx="4222527" cy="479942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919999" y="1616520"/>
              <a:ext cx="4131461" cy="2423349"/>
            </a:xfrm>
            <a:prstGeom prst="rect">
              <a:avLst/>
            </a:prstGeom>
          </p:spPr>
        </p:pic>
        <p:sp>
          <p:nvSpPr>
            <p:cNvPr id="47" name="Rounded Rectangle 46"/>
            <p:cNvSpPr/>
            <p:nvPr/>
          </p:nvSpPr>
          <p:spPr>
            <a:xfrm>
              <a:off x="8752844" y="947708"/>
              <a:ext cx="2494275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Bruit, faible éclairage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Curved Up Arrow 3"/>
            <p:cNvSpPr/>
            <p:nvPr/>
          </p:nvSpPr>
          <p:spPr>
            <a:xfrm>
              <a:off x="9275583" y="4110505"/>
              <a:ext cx="1248833" cy="376767"/>
            </a:xfrm>
            <a:prstGeom prst="curvedUp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7828933" y="4621210"/>
              <a:ext cx="4131461" cy="1125921"/>
            </a:xfrm>
            <a:prstGeom prst="roundRect">
              <a:avLst>
                <a:gd name="adj" fmla="val 9795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Baisse de résolution d’un facteur 100</a:t>
              </a:r>
            </a:p>
            <a:p>
              <a:pPr algn="ctr"/>
              <a:r>
                <a:rPr lang="fr-FR">
                  <a:solidFill>
                    <a:schemeClr val="tx1"/>
                  </a:solidFill>
                </a:rPr>
                <a:t>Mais</a:t>
              </a:r>
              <a:br>
                <a:rPr lang="fr-FR">
                  <a:solidFill>
                    <a:schemeClr val="tx1"/>
                  </a:solidFill>
                </a:rPr>
              </a:br>
              <a:r>
                <a:rPr lang="fr-FR">
                  <a:solidFill>
                    <a:schemeClr val="tx1"/>
                  </a:solidFill>
                </a:rPr>
                <a:t>Mesure de pose toujours valide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2295" y="944702"/>
            <a:ext cx="3698509" cy="4745498"/>
            <a:chOff x="192295" y="944702"/>
            <a:chExt cx="3698509" cy="4745498"/>
          </a:xfrm>
        </p:grpSpPr>
        <p:sp>
          <p:nvSpPr>
            <p:cNvPr id="6" name="Rounded Rectangle 5"/>
            <p:cNvSpPr/>
            <p:nvPr/>
          </p:nvSpPr>
          <p:spPr>
            <a:xfrm>
              <a:off x="1182507" y="944702"/>
              <a:ext cx="1520393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Occultation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192295" y="1562258"/>
              <a:ext cx="3698509" cy="4127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69076" y="1579830"/>
            <a:ext cx="222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005393"/>
                </a:solidFill>
              </a:rPr>
              <a:t>Générations de mires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50128" y="3578113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005393"/>
                </a:solidFill>
              </a:rPr>
              <a:t>Mesure de pose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9076" y="1526620"/>
            <a:ext cx="4156880" cy="1774844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ounded Rectangle 58"/>
          <p:cNvSpPr/>
          <p:nvPr/>
        </p:nvSpPr>
        <p:spPr>
          <a:xfrm>
            <a:off x="350128" y="3548272"/>
            <a:ext cx="4156880" cy="1130465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ounded Rectangle 16"/>
          <p:cNvSpPr/>
          <p:nvPr/>
        </p:nvSpPr>
        <p:spPr>
          <a:xfrm>
            <a:off x="2807496" y="1621193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Simulations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1943101" y="2176051"/>
            <a:ext cx="2498618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Fichiers de fabrication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2788549" y="3646325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2D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2788548" y="4177937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3D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50128" y="5150177"/>
            <a:ext cx="3772832" cy="1130465"/>
            <a:chOff x="4980296" y="4227210"/>
            <a:chExt cx="3772832" cy="1130465"/>
          </a:xfrm>
        </p:grpSpPr>
        <p:sp>
          <p:nvSpPr>
            <p:cNvPr id="15" name="TextBox 14"/>
            <p:cNvSpPr txBox="1"/>
            <p:nvPr/>
          </p:nvSpPr>
          <p:spPr>
            <a:xfrm>
              <a:off x="4980296" y="4261460"/>
              <a:ext cx="2188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>
                  <a:solidFill>
                    <a:srgbClr val="005393"/>
                  </a:solidFill>
                </a:rPr>
                <a:t>Langages disponibles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980296" y="4227210"/>
              <a:ext cx="3772832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5042930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C++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82946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Python</a:t>
              </a: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7522962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Matlab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19579" y="1621193"/>
            <a:ext cx="4189535" cy="2492312"/>
            <a:chOff x="-580733" y="1052215"/>
            <a:chExt cx="12332511" cy="2492312"/>
          </a:xfrm>
        </p:grpSpPr>
        <p:sp>
          <p:nvSpPr>
            <p:cNvPr id="70" name="Rounded Rectangle 69"/>
            <p:cNvSpPr/>
            <p:nvPr/>
          </p:nvSpPr>
          <p:spPr>
            <a:xfrm>
              <a:off x="6288146" y="2214349"/>
              <a:ext cx="5463632" cy="388467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Tests unitaires</a:t>
              </a:r>
            </a:p>
          </p:txBody>
        </p:sp>
        <p:cxnSp>
          <p:nvCxnSpPr>
            <p:cNvPr id="19" name="Elbow Connector 18"/>
            <p:cNvCxnSpPr>
              <a:stCxn id="59" idx="3"/>
              <a:endCxn id="70" idx="2"/>
            </p:cNvCxnSpPr>
            <p:nvPr/>
          </p:nvCxnSpPr>
          <p:spPr>
            <a:xfrm flipV="1">
              <a:off x="4386462" y="2602816"/>
              <a:ext cx="4633500" cy="941711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73" idx="3"/>
              <a:endCxn id="70" idx="0"/>
            </p:cNvCxnSpPr>
            <p:nvPr/>
          </p:nvCxnSpPr>
          <p:spPr>
            <a:xfrm>
              <a:off x="4183756" y="1246449"/>
              <a:ext cx="4836206" cy="967900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-580733" y="1052215"/>
              <a:ext cx="4764490" cy="388467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97966" y="1048270"/>
            <a:ext cx="17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Fonctionnalités :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494449" y="2783327"/>
            <a:ext cx="295341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Génération sur smartphone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9694853" y="1049138"/>
            <a:ext cx="2340000" cy="23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9669521" y="3460567"/>
            <a:ext cx="2340000" cy="23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241712" y="3460567"/>
            <a:ext cx="2340000" cy="23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241712" y="1058284"/>
            <a:ext cx="2340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1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5517" y="980398"/>
            <a:ext cx="4545512" cy="4526565"/>
            <a:chOff x="105517" y="980398"/>
            <a:chExt cx="4545512" cy="4526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6780" y="980398"/>
              <a:ext cx="2247298" cy="22472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105517" y="3259665"/>
              <a:ext cx="2247298" cy="224729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2403731" y="980398"/>
              <a:ext cx="2247298" cy="224729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675197" y="2644275"/>
            <a:ext cx="4927177" cy="39150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13776" y="973281"/>
            <a:ext cx="5034779" cy="369332"/>
            <a:chOff x="5666351" y="1342233"/>
            <a:chExt cx="5034779" cy="369332"/>
          </a:xfrm>
        </p:grpSpPr>
        <p:sp>
          <p:nvSpPr>
            <p:cNvPr id="60" name="Rectangle 59">
              <a:extLst>
                <a:ext uri="{FF2B5EF4-FFF2-40B4-BE49-F238E27FC236}">
                  <a16:creationId xmlns="" xmlns:a16="http://schemas.microsoft.com/office/drawing/2014/main" id="{A2FFAEE8-185F-4B0D-8CDD-CEB583EBB163}"/>
                </a:ext>
              </a:extLst>
            </p:cNvPr>
            <p:cNvSpPr/>
            <p:nvPr/>
          </p:nvSpPr>
          <p:spPr>
            <a:xfrm>
              <a:off x="6855077" y="1342233"/>
              <a:ext cx="38460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>
                  <a:hlinkClick r:id="rId8"/>
                </a:rPr>
                <a:t>https://projects.femto-st.fr/vernier/en</a:t>
              </a:r>
              <a:r>
                <a:rPr lang="fr-FR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6351" y="1342233"/>
              <a:ext cx="1101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Site web :</a:t>
              </a:r>
              <a:endParaRPr lang="fr-FR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420712" y="1434570"/>
            <a:ext cx="331206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Bibliothèque précompilée en C++</a:t>
            </a:r>
          </a:p>
          <a:p>
            <a:pPr>
              <a:lnSpc>
                <a:spcPct val="150000"/>
              </a:lnSpc>
            </a:pPr>
            <a:r>
              <a:rPr lang="fr-FR" dirty="0"/>
              <a:t>Documentation exhaustive</a:t>
            </a:r>
          </a:p>
          <a:p>
            <a:pPr>
              <a:lnSpc>
                <a:spcPct val="150000"/>
              </a:lnSpc>
            </a:pPr>
            <a:r>
              <a:rPr lang="fr-FR" dirty="0"/>
              <a:t>Performances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23234" y="1699098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23234" y="2103984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171873" y="2532435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5620445" y="2694767"/>
            <a:ext cx="4761512" cy="38919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13776" y="3089189"/>
            <a:ext cx="535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de calcul par type de mire et par taille d’image :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07030"/>
              </p:ext>
            </p:extLst>
          </p:nvPr>
        </p:nvGraphicFramePr>
        <p:xfrm>
          <a:off x="6013514" y="3527923"/>
          <a:ext cx="5979496" cy="2590800"/>
        </p:xfrm>
        <a:graphic>
          <a:graphicData uri="http://schemas.openxmlformats.org/drawingml/2006/table">
            <a:tbl>
              <a:tblPr/>
              <a:tblGrid>
                <a:gridCol w="13794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676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941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122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2594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70440"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Motif testé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2048 x 2048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1024 x 1024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512 x 512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256 x 256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Periodic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416.4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110.78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22.97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6.4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6101">
                <a:tc>
                  <a:txBody>
                    <a:bodyPr/>
                    <a:lstStyle/>
                    <a:p>
                      <a:r>
                        <a:rPr lang="fr-FR" sz="1400" b="1" dirty="0"/>
                        <a:t>Bitmap Pattern Detector (2</a:t>
                      </a:r>
                      <a:r>
                        <a:rPr lang="el-GR" sz="1400" b="1" dirty="0"/>
                        <a:t>π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1" baseline="0" dirty="0" err="1"/>
                        <a:t>absolu</a:t>
                      </a:r>
                      <a:r>
                        <a:rPr lang="fr-FR" sz="1400" b="1" dirty="0"/>
                        <a:t>)</a:t>
                      </a:r>
                      <a:endParaRPr lang="fr-F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1833.28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467.81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109.07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27.19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QRCode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478.59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117.18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29.07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0440">
                <a:tc>
                  <a:txBody>
                    <a:bodyPr/>
                    <a:lstStyle/>
                    <a:p>
                      <a:r>
                        <a:rPr lang="fr-FR" sz="1400" b="1"/>
                        <a:t>Megarena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694.53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173.59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/>
                        <a:t>38.44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10.32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2403940" y="3272884"/>
            <a:ext cx="2247089" cy="224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continus (1/2)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=""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=""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606464"/>
              </p:ext>
            </p:extLst>
          </p:nvPr>
        </p:nvGraphicFramePr>
        <p:xfrm>
          <a:off x="7683001" y="2045291"/>
          <a:ext cx="4491462" cy="4251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346699" y="5626887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0120" y="905781"/>
            <a:ext cx="7572881" cy="425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1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continus </a:t>
            </a:r>
            <a:r>
              <a:rPr lang="fr-FR" sz="2800" b="1" dirty="0" smtClean="0">
                <a:solidFill>
                  <a:srgbClr val="005393"/>
                </a:solidFill>
              </a:rPr>
              <a:t>(2/2</a:t>
            </a:r>
            <a:r>
              <a:rPr lang="fr-FR" sz="2800" b="1" dirty="0">
                <a:solidFill>
                  <a:srgbClr val="005393"/>
                </a:solidFill>
              </a:rPr>
              <a:t>)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=""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=""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4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graphicFrame>
        <p:nvGraphicFramePr>
          <p:cNvPr id="64" name="Diagramme 63">
            <a:extLst>
              <a:ext uri="{FF2B5EF4-FFF2-40B4-BE49-F238E27FC236}">
                <a16:creationId xmlns="" xmlns:a16="http://schemas.microsoft.com/office/drawing/2014/main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415611"/>
              </p:ext>
            </p:extLst>
          </p:nvPr>
        </p:nvGraphicFramePr>
        <p:xfrm>
          <a:off x="7345751" y="2108602"/>
          <a:ext cx="4817331" cy="4022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346699" y="5626887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0" y="1151976"/>
            <a:ext cx="3417860" cy="32845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11"/>
          <a:srcRect b="5937"/>
          <a:stretch/>
        </p:blipFill>
        <p:spPr>
          <a:xfrm>
            <a:off x="3475811" y="968118"/>
            <a:ext cx="4230999" cy="397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ngle_fiber_compression_test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b="2733"/>
          <a:stretch/>
        </p:blipFill>
        <p:spPr>
          <a:xfrm>
            <a:off x="-498416" y="659079"/>
            <a:ext cx="8394546" cy="5665522"/>
          </a:xfrm>
          <a:prstGeom prst="rect">
            <a:avLst/>
          </a:prstGeom>
        </p:spPr>
      </p:pic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310986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Mesures simultanées force – déplacement sur fibre végétale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="" xmlns:a16="http://schemas.microsoft.com/office/drawing/2014/main" id="{5A7AD0B5-1CA8-413C-A4FC-1CDF857D3BF8}"/>
              </a:ext>
            </a:extLst>
          </p:cNvPr>
          <p:cNvSpPr txBox="1"/>
          <p:nvPr/>
        </p:nvSpPr>
        <p:spPr>
          <a:xfrm>
            <a:off x="9048874" y="718126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on Automation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557560" y="2560935"/>
            <a:ext cx="4073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71359" y="2220678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50 </a:t>
            </a:r>
            <a:r>
              <a:rPr lang="el-G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99735" y="871848"/>
            <a:ext cx="1266093" cy="323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Straight Connector 3"/>
          <p:cNvCxnSpPr/>
          <p:nvPr/>
        </p:nvCxnSpPr>
        <p:spPr>
          <a:xfrm>
            <a:off x="2665828" y="5259921"/>
            <a:ext cx="46722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74672" y="4925005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50 </a:t>
            </a:r>
            <a:r>
              <a:rPr lang="el-GR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6473" y="996286"/>
            <a:ext cx="2946481" cy="2236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13"/>
          <a:srcRect l="54916"/>
          <a:stretch>
            <a:fillRect/>
          </a:stretch>
        </p:blipFill>
        <p:spPr>
          <a:xfrm>
            <a:off x="967876" y="1137554"/>
            <a:ext cx="2256333" cy="214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711481"/>
            <a:ext cx="101443" cy="140351"/>
            <a:chOff x="1956991" y="5966882"/>
            <a:chExt cx="104608" cy="144730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="" xmlns:a16="http://schemas.microsoft.com/office/drawing/2014/main" id="{C9E49C99-D2E6-4390-AE83-8EDD4EAA1117}"/>
              </a:ext>
            </a:extLst>
          </p:cNvPr>
          <p:cNvGrpSpPr/>
          <p:nvPr/>
        </p:nvGrpSpPr>
        <p:grpSpPr>
          <a:xfrm>
            <a:off x="8136000" y="720000"/>
            <a:ext cx="3816000" cy="5760000"/>
            <a:chOff x="8136000" y="720000"/>
            <a:chExt cx="3816000" cy="5760000"/>
          </a:xfrm>
        </p:grpSpPr>
        <p:sp>
          <p:nvSpPr>
            <p:cNvPr id="56" name="Rounded Rectangle 55"/>
            <p:cNvSpPr/>
            <p:nvPr/>
          </p:nvSpPr>
          <p:spPr>
            <a:xfrm>
              <a:off x="8136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254828" y="1454886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Multi-DDL</a:t>
              </a:r>
              <a:endParaRPr lang="fr-F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8248960" y="3132103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Sans contact</a:t>
              </a:r>
              <a:endParaRPr lang="fr-F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8254828" y="4809321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tx1"/>
                  </a:solidFill>
                </a:rPr>
                <a:t>Polyvalente</a:t>
              </a:r>
              <a:endParaRPr lang="fr-F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="" xmlns:a16="http://schemas.microsoft.com/office/drawing/2014/main" id="{8FD4886E-DCDE-4C26-9724-78E714270D68}"/>
                </a:ext>
              </a:extLst>
            </p:cNvPr>
            <p:cNvSpPr/>
            <p:nvPr/>
          </p:nvSpPr>
          <p:spPr>
            <a:xfrm>
              <a:off x="8254828" y="81978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Apports de la vision par ordinateur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="" xmlns:a16="http://schemas.microsoft.com/office/drawing/2014/main" id="{4D3532F7-9D89-4D35-A9D1-BBAB218DE42D}"/>
              </a:ext>
            </a:extLst>
          </p:cNvPr>
          <p:cNvGrpSpPr/>
          <p:nvPr/>
        </p:nvGrpSpPr>
        <p:grpSpPr>
          <a:xfrm>
            <a:off x="180000" y="720000"/>
            <a:ext cx="3816000" cy="5795761"/>
            <a:chOff x="180000" y="720000"/>
            <a:chExt cx="3816000" cy="5795761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link="rId4"/>
            <a:srcRect l="20033" r="16733"/>
            <a:stretch>
              <a:fillRect/>
            </a:stretch>
          </p:blipFill>
          <p:spPr>
            <a:xfrm>
              <a:off x="1245203" y="4341422"/>
              <a:ext cx="1833242" cy="2174339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80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76685" y="1619150"/>
              <a:ext cx="2658088" cy="242715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63083" y="1270220"/>
              <a:ext cx="1339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Microrobots</a:t>
              </a:r>
              <a:endParaRPr lang="fr-FR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400" y="4095756"/>
              <a:ext cx="2031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Robots de </a:t>
              </a:r>
              <a:r>
                <a:rPr lang="en-US" dirty="0" err="1"/>
                <a:t>précision</a:t>
              </a:r>
              <a:endParaRPr lang="fr-FR" dirty="0"/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="" xmlns:a16="http://schemas.microsoft.com/office/drawing/2014/main" id="{884957AC-15AB-449A-9796-BECEC3D7A0E2}"/>
                </a:ext>
              </a:extLst>
            </p:cNvPr>
            <p:cNvSpPr/>
            <p:nvPr/>
          </p:nvSpPr>
          <p:spPr>
            <a:xfrm>
              <a:off x="287312" y="82096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Microrobotique</a:t>
              </a:r>
            </a:p>
          </p:txBody>
        </p:sp>
        <p:sp>
          <p:nvSpPr>
            <p:cNvPr id="4" name="Rectangle : coins arrondis 3">
              <a:extLst>
                <a:ext uri="{FF2B5EF4-FFF2-40B4-BE49-F238E27FC236}">
                  <a16:creationId xmlns="" xmlns:a16="http://schemas.microsoft.com/office/drawing/2014/main" id="{94880DA3-00F7-4FC7-BE88-C55B7DEA47C9}"/>
                </a:ext>
              </a:extLst>
            </p:cNvPr>
            <p:cNvSpPr/>
            <p:nvPr/>
          </p:nvSpPr>
          <p:spPr>
            <a:xfrm>
              <a:off x="282301" y="1274715"/>
              <a:ext cx="3612150" cy="2821036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Rectangle : coins arrondis 60">
              <a:extLst>
                <a:ext uri="{FF2B5EF4-FFF2-40B4-BE49-F238E27FC236}">
                  <a16:creationId xmlns="" xmlns:a16="http://schemas.microsoft.com/office/drawing/2014/main" id="{506D39EE-95A5-4ECD-8DF7-0965BAC9CC84}"/>
                </a:ext>
              </a:extLst>
            </p:cNvPr>
            <p:cNvSpPr/>
            <p:nvPr/>
          </p:nvSpPr>
          <p:spPr>
            <a:xfrm>
              <a:off x="282301" y="4142756"/>
              <a:ext cx="3612150" cy="2261690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="" xmlns:a16="http://schemas.microsoft.com/office/drawing/2014/main" id="{786C0657-B0A2-4A2D-94C7-53DC9D5C7C27}"/>
              </a:ext>
            </a:extLst>
          </p:cNvPr>
          <p:cNvGrpSpPr/>
          <p:nvPr/>
        </p:nvGrpSpPr>
        <p:grpSpPr>
          <a:xfrm>
            <a:off x="4176000" y="720000"/>
            <a:ext cx="3816000" cy="5760000"/>
            <a:chOff x="4176000" y="720000"/>
            <a:chExt cx="3816000" cy="5760000"/>
          </a:xfrm>
        </p:grpSpPr>
        <p:sp>
          <p:nvSpPr>
            <p:cNvPr id="52" name="Rounded Rectangle 51"/>
            <p:cNvSpPr/>
            <p:nvPr/>
          </p:nvSpPr>
          <p:spPr>
            <a:xfrm>
              <a:off x="4176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link="rId6"/>
            <a:srcRect t="33173" r="51396" b="2682"/>
            <a:stretch>
              <a:fillRect/>
            </a:stretch>
          </p:blipFill>
          <p:spPr>
            <a:xfrm>
              <a:off x="4661634" y="5227505"/>
              <a:ext cx="2868732" cy="112171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link="rId7"/>
            <a:srcRect l="19157"/>
            <a:stretch>
              <a:fillRect/>
            </a:stretch>
          </p:blipFill>
          <p:spPr>
            <a:xfrm>
              <a:off x="4388835" y="1389593"/>
              <a:ext cx="1441569" cy="152241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link="rId8"/>
            <a:srcRect l="18580" r="26076"/>
            <a:stretch>
              <a:fillRect/>
            </a:stretch>
          </p:blipFill>
          <p:spPr>
            <a:xfrm>
              <a:off x="4648114" y="3157633"/>
              <a:ext cx="2871772" cy="1484676"/>
            </a:xfrm>
            <a:prstGeom prst="rect">
              <a:avLst/>
            </a:prstGeom>
          </p:spPr>
        </p:pic>
        <p:sp>
          <p:nvSpPr>
            <p:cNvPr id="59" name="Rectangle : coins arrondis 58">
              <a:extLst>
                <a:ext uri="{FF2B5EF4-FFF2-40B4-BE49-F238E27FC236}">
                  <a16:creationId xmlns="" xmlns:a16="http://schemas.microsoft.com/office/drawing/2014/main" id="{CDE639CA-4EEC-416B-953C-2ED0D143C8F5}"/>
                </a:ext>
              </a:extLst>
            </p:cNvPr>
            <p:cNvSpPr/>
            <p:nvPr/>
          </p:nvSpPr>
          <p:spPr>
            <a:xfrm>
              <a:off x="4289925" y="82096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Applications</a:t>
              </a:r>
            </a:p>
          </p:txBody>
        </p:sp>
        <p:sp>
          <p:nvSpPr>
            <p:cNvPr id="62" name="Rectangle : coins arrondis 61">
              <a:extLst>
                <a:ext uri="{FF2B5EF4-FFF2-40B4-BE49-F238E27FC236}">
                  <a16:creationId xmlns="" xmlns:a16="http://schemas.microsoft.com/office/drawing/2014/main" id="{DC760693-6499-4665-AE8F-CFA0EC89D837}"/>
                </a:ext>
              </a:extLst>
            </p:cNvPr>
            <p:cNvSpPr/>
            <p:nvPr/>
          </p:nvSpPr>
          <p:spPr>
            <a:xfrm>
              <a:off x="4283850" y="1317739"/>
              <a:ext cx="3612150" cy="1690142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Rectangle : coins arrondis 63">
              <a:extLst>
                <a:ext uri="{FF2B5EF4-FFF2-40B4-BE49-F238E27FC236}">
                  <a16:creationId xmlns="" xmlns:a16="http://schemas.microsoft.com/office/drawing/2014/main" id="{C95DA897-CDDE-4AAC-8170-61A80F1249DF}"/>
                </a:ext>
              </a:extLst>
            </p:cNvPr>
            <p:cNvSpPr/>
            <p:nvPr/>
          </p:nvSpPr>
          <p:spPr>
            <a:xfrm>
              <a:off x="4293680" y="3108921"/>
              <a:ext cx="3612150" cy="1571868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 : coins arrondis 64">
              <a:extLst>
                <a:ext uri="{FF2B5EF4-FFF2-40B4-BE49-F238E27FC236}">
                  <a16:creationId xmlns="" xmlns:a16="http://schemas.microsoft.com/office/drawing/2014/main" id="{BDA32FB5-9288-4A47-818C-57EDFEBE0259}"/>
                </a:ext>
              </a:extLst>
            </p:cNvPr>
            <p:cNvSpPr/>
            <p:nvPr/>
          </p:nvSpPr>
          <p:spPr>
            <a:xfrm>
              <a:off x="4293680" y="4784219"/>
              <a:ext cx="3612150" cy="1603776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" name="Image 5">
              <a:extLst>
                <a:ext uri="{FF2B5EF4-FFF2-40B4-BE49-F238E27FC236}">
                  <a16:creationId xmlns="" xmlns:a16="http://schemas.microsoft.com/office/drawing/2014/main" id="{E05C87A1-4468-411D-8586-4B0A47083DF0}"/>
                </a:ext>
              </a:extLst>
            </p:cNvPr>
            <p:cNvPicPr>
              <a:picLocks noChangeAspect="1"/>
            </p:cNvPicPr>
            <p:nvPr/>
          </p:nvPicPr>
          <p:blipFill>
            <a:blip r:link="rId9"/>
            <a:stretch>
              <a:fillRect/>
            </a:stretch>
          </p:blipFill>
          <p:spPr>
            <a:xfrm>
              <a:off x="5935389" y="1383965"/>
              <a:ext cx="1881919" cy="1518514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="" xmlns:a16="http://schemas.microsoft.com/office/drawing/2014/main" id="{19FBE260-542F-42D1-8489-24ACA0853724}"/>
                </a:ext>
              </a:extLst>
            </p:cNvPr>
            <p:cNvSpPr txBox="1"/>
            <p:nvPr/>
          </p:nvSpPr>
          <p:spPr>
            <a:xfrm>
              <a:off x="4350735" y="1333274"/>
              <a:ext cx="204953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Micro-manipulation</a:t>
              </a:r>
              <a:endParaRPr lang="fr-FR" dirty="0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="" xmlns:a16="http://schemas.microsoft.com/office/drawing/2014/main" id="{C58F1434-75A7-411C-A546-497F447DF90A}"/>
                </a:ext>
              </a:extLst>
            </p:cNvPr>
            <p:cNvSpPr txBox="1"/>
            <p:nvPr/>
          </p:nvSpPr>
          <p:spPr>
            <a:xfrm>
              <a:off x="4350434" y="3139068"/>
              <a:ext cx="18990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="" xmlns:a16="http://schemas.microsoft.com/office/drawing/2014/main" id="{FC2F2059-71CB-4DBF-B937-8EB476723168}"/>
                </a:ext>
              </a:extLst>
            </p:cNvPr>
            <p:cNvSpPr txBox="1"/>
            <p:nvPr/>
          </p:nvSpPr>
          <p:spPr>
            <a:xfrm>
              <a:off x="4350434" y="4858174"/>
              <a:ext cx="15971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Caractérisation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407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Micro-assemblage de puces micro-fluidiques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="" xmlns:a16="http://schemas.microsoft.com/office/drawing/2014/main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374" y="750927"/>
            <a:ext cx="6585386" cy="370427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on Automation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="" xmlns:a16="http://schemas.microsoft.com/office/drawing/2014/main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link="rId13"/>
          <a:srcRect b="58087"/>
          <a:stretch/>
        </p:blipFill>
        <p:spPr>
          <a:xfrm>
            <a:off x="2998796" y="4518212"/>
            <a:ext cx="3827964" cy="20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D6414C63-07FB-4BAB-9BAE-BAA481E1EED8}"/>
              </a:ext>
            </a:extLst>
          </p:cNvPr>
          <p:cNvPicPr>
            <a:picLocks noChangeAspect="1"/>
          </p:cNvPicPr>
          <p:nvPr/>
        </p:nvPicPr>
        <p:blipFill>
          <a:blip r:link="rId4"/>
          <a:srcRect l="35" t="6240" r="1186" b="8606"/>
          <a:stretch>
            <a:fillRect/>
          </a:stretch>
        </p:blipFill>
        <p:spPr>
          <a:xfrm>
            <a:off x="3811135" y="579684"/>
            <a:ext cx="6815871" cy="5875750"/>
          </a:xfrm>
          <a:custGeom>
            <a:avLst/>
            <a:gdLst>
              <a:gd name="connsiteX0" fmla="*/ 1480237 w 5972849"/>
              <a:gd name="connsiteY0" fmla="*/ 0 h 5149007"/>
              <a:gd name="connsiteX1" fmla="*/ 4492612 w 5972849"/>
              <a:gd name="connsiteY1" fmla="*/ 0 h 5149007"/>
              <a:gd name="connsiteX2" fmla="*/ 5972849 w 5972849"/>
              <a:gd name="connsiteY2" fmla="*/ 2574504 h 5149007"/>
              <a:gd name="connsiteX3" fmla="*/ 4492612 w 5972849"/>
              <a:gd name="connsiteY3" fmla="*/ 5149007 h 5149007"/>
              <a:gd name="connsiteX4" fmla="*/ 1480237 w 5972849"/>
              <a:gd name="connsiteY4" fmla="*/ 5149007 h 5149007"/>
              <a:gd name="connsiteX5" fmla="*/ 0 w 5972849"/>
              <a:gd name="connsiteY5" fmla="*/ 2574504 h 514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849" h="5149007">
                <a:moveTo>
                  <a:pt x="1480237" y="0"/>
                </a:moveTo>
                <a:lnTo>
                  <a:pt x="4492612" y="0"/>
                </a:lnTo>
                <a:lnTo>
                  <a:pt x="5972849" y="2574504"/>
                </a:lnTo>
                <a:lnTo>
                  <a:pt x="4492612" y="5149007"/>
                </a:lnTo>
                <a:lnTo>
                  <a:pt x="1480237" y="5149007"/>
                </a:lnTo>
                <a:lnTo>
                  <a:pt x="0" y="2574504"/>
                </a:lnTo>
                <a:close/>
              </a:path>
            </a:pathLst>
          </a:custGeom>
        </p:spPr>
      </p:pic>
      <p:sp>
        <p:nvSpPr>
          <p:cNvPr id="7" name="Hexagon 6"/>
          <p:cNvSpPr/>
          <p:nvPr/>
        </p:nvSpPr>
        <p:spPr>
          <a:xfrm>
            <a:off x="1661821" y="232367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1716492" y="2779173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Mesure limitée à 1 période</a:t>
            </a:r>
          </a:p>
        </p:txBody>
      </p:sp>
      <p:sp>
        <p:nvSpPr>
          <p:cNvPr id="94" name="Hexagon 93"/>
          <p:cNvSpPr/>
          <p:nvPr/>
        </p:nvSpPr>
        <p:spPr>
          <a:xfrm>
            <a:off x="237366" y="1535807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5" name="TextBox 94"/>
          <p:cNvSpPr txBox="1"/>
          <p:nvPr/>
        </p:nvSpPr>
        <p:spPr>
          <a:xfrm>
            <a:off x="292037" y="1991304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Mesure limitée à 3 DDL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="" xmlns:a16="http://schemas.microsoft.com/office/drawing/2014/main" id="{1F6508CF-66F8-47DD-A8C6-187E1AA34A76}"/>
              </a:ext>
            </a:extLst>
          </p:cNvPr>
          <p:cNvPicPr>
            <a:picLocks noChangeAspect="1"/>
          </p:cNvPicPr>
          <p:nvPr/>
        </p:nvPicPr>
        <p:blipFill>
          <a:blip r:link="rId5"/>
          <a:srcRect l="3790" t="10046" r="3515" b="10046"/>
          <a:stretch>
            <a:fillRect/>
          </a:stretch>
        </p:blipFill>
        <p:spPr>
          <a:xfrm>
            <a:off x="3811135" y="577224"/>
            <a:ext cx="6807547" cy="5868574"/>
          </a:xfrm>
          <a:custGeom>
            <a:avLst/>
            <a:gdLst>
              <a:gd name="connsiteX0" fmla="*/ 1687098 w 6807547"/>
              <a:gd name="connsiteY0" fmla="*/ 0 h 5868574"/>
              <a:gd name="connsiteX1" fmla="*/ 5120449 w 6807547"/>
              <a:gd name="connsiteY1" fmla="*/ 0 h 5868574"/>
              <a:gd name="connsiteX2" fmla="*/ 6807547 w 6807547"/>
              <a:gd name="connsiteY2" fmla="*/ 2934287 h 5868574"/>
              <a:gd name="connsiteX3" fmla="*/ 5120449 w 6807547"/>
              <a:gd name="connsiteY3" fmla="*/ 5868574 h 5868574"/>
              <a:gd name="connsiteX4" fmla="*/ 1687098 w 6807547"/>
              <a:gd name="connsiteY4" fmla="*/ 5868574 h 5868574"/>
              <a:gd name="connsiteX5" fmla="*/ 0 w 6807547"/>
              <a:gd name="connsiteY5" fmla="*/ 2934287 h 586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07547" h="5868574">
                <a:moveTo>
                  <a:pt x="1687098" y="0"/>
                </a:moveTo>
                <a:lnTo>
                  <a:pt x="5120449" y="0"/>
                </a:lnTo>
                <a:lnTo>
                  <a:pt x="6807547" y="2934287"/>
                </a:lnTo>
                <a:lnTo>
                  <a:pt x="5120449" y="5868574"/>
                </a:lnTo>
                <a:lnTo>
                  <a:pt x="1687098" y="5868574"/>
                </a:lnTo>
                <a:lnTo>
                  <a:pt x="0" y="2934287"/>
                </a:lnTo>
                <a:close/>
              </a:path>
            </a:pathLst>
          </a:custGeom>
        </p:spPr>
      </p:pic>
      <p:sp>
        <p:nvSpPr>
          <p:cNvPr id="99" name="Hexagon 98"/>
          <p:cNvSpPr/>
          <p:nvPr/>
        </p:nvSpPr>
        <p:spPr>
          <a:xfrm>
            <a:off x="237366" y="313658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0" name="TextBox 99"/>
          <p:cNvSpPr txBox="1"/>
          <p:nvPr/>
        </p:nvSpPr>
        <p:spPr>
          <a:xfrm>
            <a:off x="307058" y="3422601"/>
            <a:ext cx="1667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Faible robustesse en microscopie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="" xmlns:a16="http://schemas.microsoft.com/office/drawing/2014/main" id="{7983DD6C-C116-465C-B68B-D21F7AD7EC50}"/>
              </a:ext>
            </a:extLst>
          </p:cNvPr>
          <p:cNvPicPr>
            <a:picLocks noChangeAspect="1"/>
          </p:cNvPicPr>
          <p:nvPr/>
        </p:nvPicPr>
        <p:blipFill rotWithShape="1">
          <a:blip r:link="rId6"/>
          <a:srcRect l="3142" t="30720" r="25963" b="8165"/>
          <a:stretch>
            <a:fillRect/>
          </a:stretch>
        </p:blipFill>
        <p:spPr>
          <a:xfrm>
            <a:off x="3808654" y="577342"/>
            <a:ext cx="6810028" cy="5870713"/>
          </a:xfrm>
          <a:custGeom>
            <a:avLst/>
            <a:gdLst>
              <a:gd name="connsiteX0" fmla="*/ 1687713 w 6810028"/>
              <a:gd name="connsiteY0" fmla="*/ 0 h 5870713"/>
              <a:gd name="connsiteX1" fmla="*/ 5122315 w 6810028"/>
              <a:gd name="connsiteY1" fmla="*/ 0 h 5870713"/>
              <a:gd name="connsiteX2" fmla="*/ 6810028 w 6810028"/>
              <a:gd name="connsiteY2" fmla="*/ 2935357 h 5870713"/>
              <a:gd name="connsiteX3" fmla="*/ 5122315 w 6810028"/>
              <a:gd name="connsiteY3" fmla="*/ 5870713 h 5870713"/>
              <a:gd name="connsiteX4" fmla="*/ 1687713 w 6810028"/>
              <a:gd name="connsiteY4" fmla="*/ 5870713 h 5870713"/>
              <a:gd name="connsiteX5" fmla="*/ 0 w 6810028"/>
              <a:gd name="connsiteY5" fmla="*/ 2935357 h 587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028" h="5870713">
                <a:moveTo>
                  <a:pt x="1687713" y="0"/>
                </a:moveTo>
                <a:lnTo>
                  <a:pt x="5122315" y="0"/>
                </a:lnTo>
                <a:lnTo>
                  <a:pt x="6810028" y="2935357"/>
                </a:lnTo>
                <a:lnTo>
                  <a:pt x="5122315" y="5870713"/>
                </a:lnTo>
                <a:lnTo>
                  <a:pt x="1687713" y="5870713"/>
                </a:lnTo>
                <a:lnTo>
                  <a:pt x="0" y="2935357"/>
                </a:lnTo>
                <a:close/>
              </a:path>
            </a:pathLst>
          </a:custGeom>
        </p:spPr>
      </p:pic>
      <p:sp>
        <p:nvSpPr>
          <p:cNvPr id="104" name="Hexagon 103"/>
          <p:cNvSpPr/>
          <p:nvPr/>
        </p:nvSpPr>
        <p:spPr>
          <a:xfrm>
            <a:off x="1661821" y="395212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5" name="TextBox 104"/>
          <p:cNvSpPr txBox="1"/>
          <p:nvPr/>
        </p:nvSpPr>
        <p:spPr>
          <a:xfrm>
            <a:off x="1731513" y="4290364"/>
            <a:ext cx="1667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Difficultés applicatives à la </a:t>
            </a:r>
            <a:r>
              <a:rPr lang="fr-FR" sz="1600" b="1" dirty="0" err="1"/>
              <a:t>microrobotique</a:t>
            </a:r>
            <a:endParaRPr lang="fr-FR" sz="1600" b="1" dirty="0"/>
          </a:p>
        </p:txBody>
      </p:sp>
      <p:grpSp>
        <p:nvGrpSpPr>
          <p:cNvPr id="106" name="Groupe 19">
            <a:extLst>
              <a:ext uri="{FF2B5EF4-FFF2-40B4-BE49-F238E27FC236}">
                <a16:creationId xmlns="" xmlns:a16="http://schemas.microsoft.com/office/drawing/2014/main" id="{53A80F3B-1B70-4972-92D4-55A79041BA2C}"/>
              </a:ext>
            </a:extLst>
          </p:cNvPr>
          <p:cNvGrpSpPr/>
          <p:nvPr/>
        </p:nvGrpSpPr>
        <p:grpSpPr>
          <a:xfrm>
            <a:off x="4663308" y="771876"/>
            <a:ext cx="2626241" cy="839972"/>
            <a:chOff x="111923" y="5463549"/>
            <a:chExt cx="2626241" cy="839972"/>
          </a:xfrm>
        </p:grpSpPr>
        <p:sp>
          <p:nvSpPr>
            <p:cNvPr id="107" name="ZoneTexte 11">
              <a:extLst>
                <a:ext uri="{FF2B5EF4-FFF2-40B4-BE49-F238E27FC236}">
                  <a16:creationId xmlns="" xmlns:a16="http://schemas.microsoft.com/office/drawing/2014/main" id="{D67A229D-9257-47A3-BCA3-286BFFDF4920}"/>
                </a:ext>
              </a:extLst>
            </p:cNvPr>
            <p:cNvSpPr txBox="1"/>
            <p:nvPr/>
          </p:nvSpPr>
          <p:spPr>
            <a:xfrm>
              <a:off x="217439" y="5589677"/>
              <a:ext cx="2268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Étalonnage de </a:t>
              </a:r>
              <a:r>
                <a:rPr lang="fr-FR" dirty="0" err="1"/>
                <a:t>microrobots</a:t>
              </a:r>
              <a:r>
                <a:rPr lang="fr-FR" dirty="0"/>
                <a:t> continus</a:t>
              </a:r>
            </a:p>
          </p:txBody>
        </p:sp>
        <p:sp>
          <p:nvSpPr>
            <p:cNvPr id="108" name="Rectangle : coins arrondis 14">
              <a:extLst>
                <a:ext uri="{FF2B5EF4-FFF2-40B4-BE49-F238E27FC236}">
                  <a16:creationId xmlns="" xmlns:a16="http://schemas.microsoft.com/office/drawing/2014/main" id="{94FBFB9B-72A5-4AB4-99B2-C7906E288523}"/>
                </a:ext>
              </a:extLst>
            </p:cNvPr>
            <p:cNvSpPr/>
            <p:nvPr/>
          </p:nvSpPr>
          <p:spPr>
            <a:xfrm>
              <a:off x="111923" y="5463549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9" name="Groupe 20">
            <a:extLst>
              <a:ext uri="{FF2B5EF4-FFF2-40B4-BE49-F238E27FC236}">
                <a16:creationId xmlns="" xmlns:a16="http://schemas.microsoft.com/office/drawing/2014/main" id="{87787A1C-1A9F-4893-BD50-6A4137E00448}"/>
              </a:ext>
            </a:extLst>
          </p:cNvPr>
          <p:cNvGrpSpPr/>
          <p:nvPr/>
        </p:nvGrpSpPr>
        <p:grpSpPr>
          <a:xfrm>
            <a:off x="4756707" y="2968908"/>
            <a:ext cx="2779864" cy="839972"/>
            <a:chOff x="3225363" y="5447060"/>
            <a:chExt cx="2779864" cy="839972"/>
          </a:xfrm>
        </p:grpSpPr>
        <p:sp>
          <p:nvSpPr>
            <p:cNvPr id="110" name="ZoneTexte 12">
              <a:extLst>
                <a:ext uri="{FF2B5EF4-FFF2-40B4-BE49-F238E27FC236}">
                  <a16:creationId xmlns="" xmlns:a16="http://schemas.microsoft.com/office/drawing/2014/main" id="{07530AC4-AE2A-4EC5-8CBC-B39CEC58FF42}"/>
                </a:ext>
              </a:extLst>
            </p:cNvPr>
            <p:cNvSpPr txBox="1"/>
            <p:nvPr/>
          </p:nvSpPr>
          <p:spPr>
            <a:xfrm>
              <a:off x="3225363" y="5682380"/>
              <a:ext cx="2779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Caractérisation mécanique</a:t>
              </a:r>
            </a:p>
          </p:txBody>
        </p:sp>
        <p:sp>
          <p:nvSpPr>
            <p:cNvPr id="111" name="Rectangle : coins arrondis 55">
              <a:extLst>
                <a:ext uri="{FF2B5EF4-FFF2-40B4-BE49-F238E27FC236}">
                  <a16:creationId xmlns="" xmlns:a16="http://schemas.microsoft.com/office/drawing/2014/main" id="{17EC8769-F51A-412B-B4AB-4E83F4DA5E32}"/>
                </a:ext>
              </a:extLst>
            </p:cNvPr>
            <p:cNvSpPr/>
            <p:nvPr/>
          </p:nvSpPr>
          <p:spPr>
            <a:xfrm>
              <a:off x="3225363" y="5447060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2" name="Groupe 22">
            <a:extLst>
              <a:ext uri="{FF2B5EF4-FFF2-40B4-BE49-F238E27FC236}">
                <a16:creationId xmlns="" xmlns:a16="http://schemas.microsoft.com/office/drawing/2014/main" id="{482C3FD5-7235-41A3-83BA-6773C86F3143}"/>
              </a:ext>
            </a:extLst>
          </p:cNvPr>
          <p:cNvGrpSpPr/>
          <p:nvPr/>
        </p:nvGrpSpPr>
        <p:grpSpPr>
          <a:xfrm>
            <a:off x="4781333" y="5213839"/>
            <a:ext cx="2626241" cy="839972"/>
            <a:chOff x="6338803" y="5459176"/>
            <a:chExt cx="2626241" cy="839972"/>
          </a:xfrm>
        </p:grpSpPr>
        <p:sp>
          <p:nvSpPr>
            <p:cNvPr id="113" name="ZoneTexte 13">
              <a:extLst>
                <a:ext uri="{FF2B5EF4-FFF2-40B4-BE49-F238E27FC236}">
                  <a16:creationId xmlns="" xmlns:a16="http://schemas.microsoft.com/office/drawing/2014/main" id="{0E2F50AF-3F28-4BA5-B69D-8D56AB6C14F7}"/>
                </a:ext>
              </a:extLst>
            </p:cNvPr>
            <p:cNvSpPr txBox="1"/>
            <p:nvPr/>
          </p:nvSpPr>
          <p:spPr>
            <a:xfrm>
              <a:off x="6702400" y="5674915"/>
              <a:ext cx="1899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114" name="Rectangle : coins arrondis 56">
              <a:extLst>
                <a:ext uri="{FF2B5EF4-FFF2-40B4-BE49-F238E27FC236}">
                  <a16:creationId xmlns="" xmlns:a16="http://schemas.microsoft.com/office/drawing/2014/main" id="{9AC5994B-44EB-4839-9DFC-2CFB49BD90D7}"/>
                </a:ext>
              </a:extLst>
            </p:cNvPr>
            <p:cNvSpPr/>
            <p:nvPr/>
          </p:nvSpPr>
          <p:spPr>
            <a:xfrm>
              <a:off x="6338803" y="5459176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536571" y="2561020"/>
            <a:ext cx="4451842" cy="19066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link="rId8"/>
          <a:srcRect l="9705" t="12732" r="13044"/>
          <a:stretch/>
        </p:blipFill>
        <p:spPr>
          <a:xfrm>
            <a:off x="7918240" y="197683"/>
            <a:ext cx="3623519" cy="21705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link="rId9"/>
          <a:srcRect l="19495" r="23400"/>
          <a:stretch>
            <a:fillRect/>
          </a:stretch>
        </p:blipFill>
        <p:spPr>
          <a:xfrm>
            <a:off x="7943383" y="4642856"/>
            <a:ext cx="3598376" cy="180294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702070" y="4342432"/>
            <a:ext cx="1696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Applications à la </a:t>
            </a:r>
            <a:r>
              <a:rPr lang="fr-FR" sz="1600" b="1" dirty="0" err="1"/>
              <a:t>microrobotique</a:t>
            </a:r>
            <a:r>
              <a:rPr lang="fr-FR" sz="1600" b="1" dirty="0"/>
              <a:t> variées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6100" y="1123501"/>
            <a:ext cx="1618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Mesure 6DDL</a:t>
            </a:r>
            <a:endParaRPr lang="fr-FR" sz="20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2020242" y="1667910"/>
            <a:ext cx="16273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Plage de </a:t>
            </a:r>
          </a:p>
          <a:p>
            <a:r>
              <a:rPr lang="fr-FR" sz="2000" b="1" dirty="0" smtClean="0"/>
              <a:t>10 cm x10 cm</a:t>
            </a:r>
            <a:endParaRPr lang="fr-FR" sz="2000" b="1" dirty="0"/>
          </a:p>
        </p:txBody>
      </p:sp>
      <p:sp>
        <p:nvSpPr>
          <p:cNvPr id="116" name="TextBox 115"/>
          <p:cNvSpPr txBox="1"/>
          <p:nvPr/>
        </p:nvSpPr>
        <p:spPr>
          <a:xfrm>
            <a:off x="261292" y="4684169"/>
            <a:ext cx="1559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Décodage robuste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6265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4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L 0.49284 0.291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35" y="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9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-0.49831 -0.1747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22" y="-849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1481E-6 L 0.37604 0.17709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02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9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48148E-6 L -0.38164 -0.0604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36" y="-312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99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0.49258 0.0578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22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10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49817 0.0585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52" y="289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10" grpId="0"/>
      <p:bldP spid="94" grpId="0" animBg="1"/>
      <p:bldP spid="94" grpId="1" animBg="1"/>
      <p:bldP spid="94" grpId="2" animBg="1"/>
      <p:bldP spid="95" grpId="0"/>
      <p:bldP spid="99" grpId="0" animBg="1"/>
      <p:bldP spid="99" grpId="1" animBg="1"/>
      <p:bldP spid="99" grpId="2" animBg="1"/>
      <p:bldP spid="100" grpId="0"/>
      <p:bldP spid="105" grpId="0"/>
      <p:bldP spid="44" grpId="0"/>
      <p:bldP spid="45" grpId="0"/>
      <p:bldP spid="115" grpId="0"/>
      <p:bldP spid="1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aphicFrame>
        <p:nvGraphicFramePr>
          <p:cNvPr id="52" name="Table 2">
            <a:extLst>
              <a:ext uri="{FF2B5EF4-FFF2-40B4-BE49-F238E27FC236}">
                <a16:creationId xmlns="" xmlns:a16="http://schemas.microsoft.com/office/drawing/2014/main" id="{B37F36E7-3E09-433A-A589-942589D7E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988203"/>
              </p:ext>
            </p:extLst>
          </p:nvPr>
        </p:nvGraphicFramePr>
        <p:xfrm>
          <a:off x="3708121" y="2048995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Hexagone 15">
            <a:extLst>
              <a:ext uri="{FF2B5EF4-FFF2-40B4-BE49-F238E27FC236}">
                <a16:creationId xmlns="" xmlns:a16="http://schemas.microsoft.com/office/drawing/2014/main" id="{0D930648-D7E1-4787-95D0-1F7F6F8E1E36}"/>
              </a:ext>
            </a:extLst>
          </p:cNvPr>
          <p:cNvSpPr/>
          <p:nvPr/>
        </p:nvSpPr>
        <p:spPr>
          <a:xfrm>
            <a:off x="258447" y="1566447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397252" y="2148548"/>
            <a:ext cx="16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Mesure 6DDL</a:t>
            </a:r>
          </a:p>
        </p:txBody>
      </p:sp>
      <p:sp>
        <p:nvSpPr>
          <p:cNvPr id="60" name="Hexagone 59">
            <a:extLst>
              <a:ext uri="{FF2B5EF4-FFF2-40B4-BE49-F238E27FC236}">
                <a16:creationId xmlns="" xmlns:a16="http://schemas.microsoft.com/office/drawing/2014/main" id="{3C5BC86B-7668-477E-9566-0877AAA66718}"/>
              </a:ext>
            </a:extLst>
          </p:cNvPr>
          <p:cNvSpPr/>
          <p:nvPr/>
        </p:nvSpPr>
        <p:spPr>
          <a:xfrm>
            <a:off x="1669888" y="2386465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1902409" y="2678751"/>
            <a:ext cx="1532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Plage de mesure 10 cm x10 cm</a:t>
            </a:r>
          </a:p>
        </p:txBody>
      </p:sp>
      <p:sp>
        <p:nvSpPr>
          <p:cNvPr id="61" name="Hexagone 60">
            <a:extLst>
              <a:ext uri="{FF2B5EF4-FFF2-40B4-BE49-F238E27FC236}">
                <a16:creationId xmlns="" xmlns:a16="http://schemas.microsoft.com/office/drawing/2014/main" id="{D4CF6115-1319-4D3C-B644-7B22423B69EF}"/>
              </a:ext>
            </a:extLst>
          </p:cNvPr>
          <p:cNvSpPr/>
          <p:nvPr/>
        </p:nvSpPr>
        <p:spPr>
          <a:xfrm>
            <a:off x="258447" y="3219468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00629" y="3638250"/>
            <a:ext cx="17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Grande robustesse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>
                <a:extLst>
                  <a:ext uri="{FF2B5EF4-FFF2-40B4-BE49-F238E27FC236}">
                    <a16:creationId xmlns="" xmlns:a16="http://schemas.microsoft.com/office/drawing/2014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841272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841272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au 6">
                <a:extLst>
                  <a:ext uri="{FF2B5EF4-FFF2-40B4-BE49-F238E27FC236}">
                    <a16:creationId xmlns="" xmlns:a16="http://schemas.microsoft.com/office/drawing/2014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1967586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1967586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76" t="-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1317" t="-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7430" t="-8197" r="-40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au 8">
                <a:extLst>
                  <a:ext uri="{FF2B5EF4-FFF2-40B4-BE49-F238E27FC236}">
                    <a16:creationId xmlns="" xmlns:a16="http://schemas.microsoft.com/office/drawing/2014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343271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343271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111475" r="-333784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111475" r="-103292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111475" r="-400" b="-2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au 9">
                <a:extLst>
                  <a:ext uri="{FF2B5EF4-FFF2-40B4-BE49-F238E27FC236}">
                    <a16:creationId xmlns="" xmlns:a16="http://schemas.microsoft.com/office/drawing/2014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0556684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au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0556684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2" name="Hexagone 61">
            <a:extLst>
              <a:ext uri="{FF2B5EF4-FFF2-40B4-BE49-F238E27FC236}">
                <a16:creationId xmlns="" xmlns:a16="http://schemas.microsoft.com/office/drawing/2014/main" id="{5413CF8A-83A0-4903-B3A5-58FAFC7DFCDE}"/>
              </a:ext>
            </a:extLst>
          </p:cNvPr>
          <p:cNvSpPr/>
          <p:nvPr/>
        </p:nvSpPr>
        <p:spPr>
          <a:xfrm>
            <a:off x="1688609" y="4028929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1792881" y="4396494"/>
            <a:ext cx="1680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Applications à la </a:t>
            </a:r>
            <a:r>
              <a:rPr lang="fr-FR" sz="1600" b="1" dirty="0" err="1"/>
              <a:t>microrobotique</a:t>
            </a:r>
            <a:r>
              <a:rPr lang="fr-FR" sz="1600" b="1" dirty="0"/>
              <a:t> variées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5" name="Tableau 64">
                <a:extLst>
                  <a:ext uri="{FF2B5EF4-FFF2-40B4-BE49-F238E27FC236}">
                    <a16:creationId xmlns="" xmlns:a16="http://schemas.microsoft.com/office/drawing/2014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408729"/>
                  </p:ext>
                </p:extLst>
              </p:nvPr>
            </p:nvGraphicFramePr>
            <p:xfrm>
              <a:off x="3706209" y="343561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5" name="Tableau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408729"/>
                  </p:ext>
                </p:extLst>
              </p:nvPr>
            </p:nvGraphicFramePr>
            <p:xfrm>
              <a:off x="3706209" y="343561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56400" t="-8065" r="-400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6" name="Tableau 75">
                <a:extLst>
                  <a:ext uri="{FF2B5EF4-FFF2-40B4-BE49-F238E27FC236}">
                    <a16:creationId xmlns="" xmlns:a16="http://schemas.microsoft.com/office/drawing/2014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4819800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6" name="Tableau 7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4819800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108065" r="-333784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108065" r="-103292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108065" r="-400" b="-27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1" name="Tableau 90">
                <a:extLst>
                  <a:ext uri="{FF2B5EF4-FFF2-40B4-BE49-F238E27FC236}">
                    <a16:creationId xmlns="" xmlns:a16="http://schemas.microsoft.com/office/drawing/2014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8654090"/>
                  </p:ext>
                </p:extLst>
              </p:nvPr>
            </p:nvGraphicFramePr>
            <p:xfrm>
              <a:off x="3708121" y="269631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1" name="Tableau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8654090"/>
                  </p:ext>
                </p:extLst>
              </p:nvPr>
            </p:nvGraphicFramePr>
            <p:xfrm>
              <a:off x="3708121" y="269631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8197" r="-33310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8197" r="-10288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10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10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2" name="Tableau 91">
                <a:extLst>
                  <a:ext uri="{FF2B5EF4-FFF2-40B4-BE49-F238E27FC236}">
                    <a16:creationId xmlns="" xmlns:a16="http://schemas.microsoft.com/office/drawing/2014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3955540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3955540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13"/>
          <p:cNvGrpSpPr/>
          <p:nvPr/>
        </p:nvGrpSpPr>
        <p:grpSpPr>
          <a:xfrm>
            <a:off x="7758792" y="509197"/>
            <a:ext cx="4390041" cy="4822036"/>
            <a:chOff x="7758792" y="509197"/>
            <a:chExt cx="4390041" cy="482203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13"/>
            <a:stretch>
              <a:fillRect/>
            </a:stretch>
          </p:blipFill>
          <p:spPr>
            <a:xfrm>
              <a:off x="7760704" y="2998497"/>
              <a:ext cx="2332736" cy="2332736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="" xmlns:a16="http://schemas.microsoft.com/office/drawing/2014/main" id="{164797F2-8AD7-45AC-9FE9-96C8F618A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r:link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083" y="517213"/>
              <a:ext cx="2334357" cy="2334357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="" xmlns:a16="http://schemas.microsoft.com/office/drawing/2014/main" id="{55A8DD7B-0AB8-4A26-ADDC-DE3E6BE36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 rot="11881417">
              <a:off x="10211864" y="4109121"/>
              <a:ext cx="814976" cy="507244"/>
            </a:xfrm>
            <a:prstGeom prst="rect">
              <a:avLst/>
            </a:prstGeom>
          </p:spPr>
        </p:pic>
        <p:pic>
          <p:nvPicPr>
            <p:cNvPr id="94" name="Image 93">
              <a:extLst>
                <a:ext uri="{FF2B5EF4-FFF2-40B4-BE49-F238E27FC236}">
                  <a16:creationId xmlns="" xmlns:a16="http://schemas.microsoft.com/office/drawing/2014/main" id="{CCA94DD0-E6D8-4CD4-80B5-CE6F52438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>
              <a:off x="10717701" y="3620594"/>
              <a:ext cx="814976" cy="507244"/>
            </a:xfrm>
            <a:prstGeom prst="rect">
              <a:avLst/>
            </a:prstGeom>
          </p:spPr>
        </p:pic>
        <p:cxnSp>
          <p:nvCxnSpPr>
            <p:cNvPr id="35" name="Connecteur droit avec flèche 34">
              <a:extLst>
                <a:ext uri="{FF2B5EF4-FFF2-40B4-BE49-F238E27FC236}">
                  <a16:creationId xmlns="" xmlns:a16="http://schemas.microsoft.com/office/drawing/2014/main" id="{EB4DA66A-0C92-414D-90FB-C2C891290FED}"/>
                </a:ext>
              </a:extLst>
            </p:cNvPr>
            <p:cNvCxnSpPr/>
            <p:nvPr/>
          </p:nvCxnSpPr>
          <p:spPr>
            <a:xfrm>
              <a:off x="10304628" y="4869712"/>
              <a:ext cx="184420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="" xmlns:a16="http://schemas.microsoft.com/office/drawing/2014/main" id="{59609B9C-1458-4AA0-A494-09130CB8673D}"/>
                </a:ext>
              </a:extLst>
            </p:cNvPr>
            <p:cNvSpPr txBox="1"/>
            <p:nvPr/>
          </p:nvSpPr>
          <p:spPr>
            <a:xfrm>
              <a:off x="10656009" y="4905085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="" xmlns:a16="http://schemas.microsoft.com/office/drawing/2014/main" id="{010808EC-8522-4826-A0C2-2EB3680E6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7"/>
            <a:srcRect l="22809" t="26840" r="58847" b="42119"/>
            <a:stretch>
              <a:fillRect/>
            </a:stretch>
          </p:blipFill>
          <p:spPr>
            <a:xfrm>
              <a:off x="10220622" y="511357"/>
              <a:ext cx="1886832" cy="2394588"/>
            </a:xfrm>
            <a:prstGeom prst="rect">
              <a:avLst/>
            </a:prstGeom>
          </p:spPr>
        </p:pic>
        <p:cxnSp>
          <p:nvCxnSpPr>
            <p:cNvPr id="95" name="Connecteur droit avec flèche 94">
              <a:extLst>
                <a:ext uri="{FF2B5EF4-FFF2-40B4-BE49-F238E27FC236}">
                  <a16:creationId xmlns="" xmlns:a16="http://schemas.microsoft.com/office/drawing/2014/main" id="{2BFE3150-E703-419B-AFA4-CBB1715D0A50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23" y="2736066"/>
              <a:ext cx="47124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ZoneTexte 95">
              <a:extLst>
                <a:ext uri="{FF2B5EF4-FFF2-40B4-BE49-F238E27FC236}">
                  <a16:creationId xmlns="" xmlns:a16="http://schemas.microsoft.com/office/drawing/2014/main" id="{64BE4871-3C8F-4177-AB98-F259266B3042}"/>
                </a:ext>
              </a:extLst>
            </p:cNvPr>
            <p:cNvSpPr txBox="1"/>
            <p:nvPr/>
          </p:nvSpPr>
          <p:spPr>
            <a:xfrm>
              <a:off x="10427123" y="2821458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98" name="Image 97">
              <a:extLst>
                <a:ext uri="{FF2B5EF4-FFF2-40B4-BE49-F238E27FC236}">
                  <a16:creationId xmlns="" xmlns:a16="http://schemas.microsoft.com/office/drawing/2014/main" id="{871D1E24-63B3-4AB4-A23E-DB9BA2FBB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 rot="19458599">
              <a:off x="11305593" y="4050467"/>
              <a:ext cx="814976" cy="50724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759083" y="509197"/>
              <a:ext cx="1721625" cy="369332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Plage 40 075 km</a:t>
              </a:r>
              <a:endParaRPr lang="fr-FR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758792" y="2998497"/>
              <a:ext cx="1485984" cy="369332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Plage 11.6 cm</a:t>
              </a:r>
              <a:endParaRPr lang="fr-FR" dirty="0"/>
            </a:p>
          </p:txBody>
        </p:sp>
      </p:grpSp>
      <p:grpSp>
        <p:nvGrpSpPr>
          <p:cNvPr id="18" name="Group 17"/>
          <p:cNvGrpSpPr/>
          <p:nvPr/>
        </p:nvGrpSpPr>
        <p:grpSpPr>
          <a:xfrm rot="1380878">
            <a:off x="8153176" y="2876830"/>
            <a:ext cx="3731743" cy="495002"/>
            <a:chOff x="8061821" y="2808793"/>
            <a:chExt cx="3731743" cy="495002"/>
          </a:xfrm>
        </p:grpSpPr>
        <p:sp>
          <p:nvSpPr>
            <p:cNvPr id="17" name="Rounded Rectangle 16"/>
            <p:cNvSpPr/>
            <p:nvPr/>
          </p:nvSpPr>
          <p:spPr>
            <a:xfrm>
              <a:off x="8061821" y="2808793"/>
              <a:ext cx="3731743" cy="4950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/>
                    <a:t>Rapport plage/résolution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2500" t="-261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9684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</a:t>
            </a:r>
            <a:r>
              <a:rPr lang="fr-FR" sz="2800" b="1" dirty="0" smtClean="0">
                <a:solidFill>
                  <a:srgbClr val="005393"/>
                </a:solidFill>
              </a:rPr>
              <a:t>numérique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4832" y="5244358"/>
            <a:ext cx="4382488" cy="836449"/>
            <a:chOff x="314832" y="5244358"/>
            <a:chExt cx="4382488" cy="836449"/>
          </a:xfrm>
        </p:grpSpPr>
        <p:sp>
          <p:nvSpPr>
            <p:cNvPr id="7" name="Right Arrow 6"/>
            <p:cNvSpPr/>
            <p:nvPr/>
          </p:nvSpPr>
          <p:spPr>
            <a:xfrm>
              <a:off x="314832" y="5521069"/>
              <a:ext cx="591131" cy="283029"/>
            </a:xfrm>
            <a:prstGeom prst="right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ounded Rectangle 9"/>
                <p:cNvSpPr/>
                <p:nvPr/>
              </p:nvSpPr>
              <p:spPr>
                <a:xfrm>
                  <a:off x="1108873" y="5244358"/>
                  <a:ext cx="3588447" cy="836449"/>
                </a:xfrm>
                <a:prstGeom prst="roundRect">
                  <a:avLst>
                    <a:gd name="adj" fmla="val 14220"/>
                  </a:avLst>
                </a:prstGeom>
                <a:noFill/>
                <a:ln w="28575">
                  <a:solidFill>
                    <a:srgbClr val="0053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dirty="0" smtClean="0">
                      <a:solidFill>
                        <a:schemeClr val="tx1"/>
                      </a:solidFill>
                    </a:rPr>
                    <a:t>Résolution </a:t>
                  </a:r>
                  <a:r>
                    <a:rPr lang="fr-FR" b="1" dirty="0">
                      <a:solidFill>
                        <a:schemeClr val="tx1"/>
                      </a:solidFill>
                    </a:rPr>
                    <a:t>nanométrique en </a:t>
                  </a:r>
                  <a14:m>
                    <m:oMath xmlns:m="http://schemas.openxmlformats.org/officeDocument/2006/math"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endParaRPr lang="fr-FR" b="1" dirty="0">
                    <a:solidFill>
                      <a:schemeClr val="tx1"/>
                    </a:solidFill>
                  </a:endParaRPr>
                </a:p>
                <a:p>
                  <a:r>
                    <a:rPr lang="fr-FR" dirty="0">
                      <a:solidFill>
                        <a:schemeClr val="tx1"/>
                      </a:solidFill>
                    </a:rPr>
                    <a:t>	   du </a:t>
                  </a:r>
                  <a:r>
                    <a:rPr lang="fr-FR" b="1" dirty="0">
                      <a:solidFill>
                        <a:schemeClr val="tx1"/>
                      </a:solidFill>
                    </a:rPr>
                    <a:t>microradian en </a:t>
                  </a:r>
                  <a14:m>
                    <m:oMath xmlns:m="http://schemas.openxmlformats.org/officeDocument/2006/math"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𝜷𝜸</m:t>
                      </m:r>
                    </m:oMath>
                  </a14:m>
                  <a:endParaRPr lang="fr-FR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ounded 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873" y="5244358"/>
                  <a:ext cx="3588447" cy="836449"/>
                </a:xfrm>
                <a:prstGeom prst="roundRect">
                  <a:avLst>
                    <a:gd name="adj" fmla="val 14220"/>
                  </a:avLst>
                </a:prstGeom>
                <a:blipFill rotWithShape="0">
                  <a:blip r:embed="rId4"/>
                  <a:stretch>
                    <a:fillRect l="-168"/>
                  </a:stretch>
                </a:blipFill>
                <a:ln w="28575">
                  <a:solidFill>
                    <a:srgbClr val="005393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9" name="Picture 2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7390519" y="823595"/>
            <a:ext cx="4570211" cy="4570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245360" y="823595"/>
                <a:ext cx="6738394" cy="2907896"/>
              </a:xfrm>
              <a:prstGeom prst="roundRect">
                <a:avLst>
                  <a:gd name="adj" fmla="val 8426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fr-FR" dirty="0" smtClean="0">
                    <a:solidFill>
                      <a:schemeClr val="tx1"/>
                    </a:solidFill>
                  </a:rPr>
                  <a:t>  Source de lumière cohérente</a:t>
                </a:r>
              </a:p>
              <a:p>
                <a:pPr>
                  <a:lnSpc>
                    <a:spcPct val="150000"/>
                  </a:lnSpc>
                </a:pPr>
                <a:r>
                  <a:rPr lang="fr-FR" dirty="0" smtClean="0">
                    <a:solidFill>
                      <a:schemeClr val="tx1"/>
                    </a:solidFill>
                  </a:rPr>
                  <a:t>  Rayon principal séparé en deux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  <m: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  <m: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rence</m:t>
                                      </m:r>
                                    </m: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Objet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Mesure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’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intensit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du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rayon</m:t>
                              </m:r>
                            </m:e>
                            <m:e/>
                            <m:e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Mesure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la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phase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(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diff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rence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marche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)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60" y="823595"/>
                <a:ext cx="6738394" cy="2907896"/>
              </a:xfrm>
              <a:prstGeom prst="roundRect">
                <a:avLst>
                  <a:gd name="adj" fmla="val 8426"/>
                </a:avLst>
              </a:prstGeom>
              <a:blipFill rotWithShape="0">
                <a:blip r:embed="rId6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4994681" y="2322773"/>
            <a:ext cx="1833300" cy="1307750"/>
          </a:xfrm>
          <a:prstGeom prst="roundRect">
            <a:avLst>
              <a:gd name="adj" fmla="val 11723"/>
            </a:avLst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>
                <a:solidFill>
                  <a:schemeClr val="tx1"/>
                </a:solidFill>
              </a:rPr>
              <a:t>Figure d’interférence : </a:t>
            </a:r>
            <a:r>
              <a:rPr lang="fr-FR" b="1">
                <a:solidFill>
                  <a:schemeClr val="tx1"/>
                </a:solidFill>
              </a:rPr>
              <a:t>hologramme</a:t>
            </a:r>
            <a:endParaRPr lang="fr-FR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245360" y="4133939"/>
                <a:ext cx="4451959" cy="735169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 smtClean="0">
                    <a:solidFill>
                      <a:schemeClr val="tx1"/>
                    </a:solidFill>
                  </a:rPr>
                  <a:t>Onde propagée : </a:t>
                </a: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𝟔𝟕𝟓</m:t>
                    </m:r>
                  </m:oMath>
                </a14:m>
                <a:r>
                  <a:rPr lang="fr-FR" b="1" dirty="0" smtClean="0">
                    <a:solidFill>
                      <a:schemeClr val="tx1"/>
                    </a:solidFill>
                  </a:rPr>
                  <a:t> nm </a:t>
                </a:r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60" y="4133939"/>
                <a:ext cx="4451959" cy="735169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8262730" y="5402395"/>
            <a:ext cx="3698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Microscope à holographie numérique </a:t>
            </a:r>
            <a:r>
              <a:rPr lang="fr-FR" sz="1400" dirty="0" err="1"/>
              <a:t>LynceeTec</a:t>
            </a:r>
            <a:endParaRPr lang="fr-FR" sz="1400" dirty="0"/>
          </a:p>
          <a:p>
            <a:r>
              <a:rPr lang="fr-FR" sz="1400" dirty="0"/>
              <a:t>Couplé à un hexapode HXP50-MECA Newport</a:t>
            </a:r>
          </a:p>
        </p:txBody>
      </p:sp>
    </p:spTree>
    <p:extLst>
      <p:ext uri="{BB962C8B-B14F-4D97-AF65-F5344CB8AC3E}">
        <p14:creationId xmlns:p14="http://schemas.microsoft.com/office/powerpoint/2010/main" val="284740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Principe de mesure 6 DDL en holographie numérique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36000" y="1629000"/>
            <a:ext cx="3600000" cy="360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11375" y="5252893"/>
            <a:ext cx="1636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Hologramme acquis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4296000" y="1629000"/>
            <a:ext cx="3600000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8256000" y="1629000"/>
            <a:ext cx="3600000" cy="360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32704" y="5252893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Intensité de l’onde après reconstruction de l’hologramme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61411" y="5252893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Phase de l’onde après reconstruction de l’hologramme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504539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solidFill>
                <a:schemeClr val="bg1"/>
              </a:solidFill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Mesure de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𝒙𝒚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39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blipFill rotWithShape="0">
                <a:blip r:embed="rId7"/>
                <a:stretch>
                  <a:fillRect b="-12329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907566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solidFill>
                <a:schemeClr val="bg1"/>
              </a:solidFill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Mesure de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566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blipFill rotWithShape="0">
                <a:blip r:embed="rId8"/>
                <a:stretch>
                  <a:fillRect b="-12329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link="rId9"/>
          <a:srcRect r="5517"/>
          <a:stretch/>
        </p:blipFill>
        <p:spPr>
          <a:xfrm>
            <a:off x="336000" y="1629000"/>
            <a:ext cx="3607666" cy="3600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0623890" y="2944723"/>
            <a:ext cx="95991" cy="1371600"/>
          </a:xfrm>
          <a:prstGeom prst="straightConnector1">
            <a:avLst/>
          </a:prstGeom>
          <a:ln w="38100">
            <a:solidFill>
              <a:srgbClr val="E6394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21408463">
            <a:off x="10721028" y="3407382"/>
            <a:ext cx="8947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E63946"/>
                </a:solidFill>
              </a:rPr>
              <a:t>330 nm</a:t>
            </a:r>
            <a:endParaRPr lang="fr-FR" dirty="0">
              <a:solidFill>
                <a:srgbClr val="E6394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78466" y="5993289"/>
            <a:ext cx="272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E63946"/>
                </a:solidFill>
              </a:rPr>
              <a:t>+ figure avec profil hauteur</a:t>
            </a:r>
            <a:endParaRPr lang="fr-FR" dirty="0">
              <a:solidFill>
                <a:srgbClr val="E639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46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Résultats préliminaires de mesure 6 DDL grandement résolue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Limites de l’holographie numérique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51365" y="856035"/>
            <a:ext cx="7103113" cy="1608584"/>
          </a:xfrm>
          <a:prstGeom prst="roundRect">
            <a:avLst>
              <a:gd name="adj" fmla="val 6935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fr-FR" dirty="0" smtClean="0">
                <a:solidFill>
                  <a:schemeClr val="tx1"/>
                </a:solidFill>
              </a:rPr>
              <a:t>Simple à mettre en œuvre</a:t>
            </a:r>
          </a:p>
          <a:p>
            <a:pPr>
              <a:lnSpc>
                <a:spcPct val="150000"/>
              </a:lnSpc>
            </a:pPr>
            <a:r>
              <a:rPr lang="fr-FR" dirty="0" smtClean="0">
                <a:solidFill>
                  <a:schemeClr val="tx1"/>
                </a:solidFill>
              </a:rPr>
              <a:t>Pas de problème de mise au point sur une plage de 100 </a:t>
            </a:r>
            <a:r>
              <a:rPr lang="fr-FR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μm</a:t>
            </a:r>
            <a:endParaRPr lang="fr-FR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fr-FR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 de problèmes d’aberrations optique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51365" y="2830749"/>
            <a:ext cx="7103113" cy="63229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chemeClr val="tx1"/>
                </a:solidFill>
              </a:rPr>
              <a:t>Pourquoi cette méthode de mesure de pose n’est pas plus employée ?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51365" y="3832102"/>
            <a:ext cx="3311128" cy="1172398"/>
          </a:xfrm>
          <a:prstGeom prst="roundRect">
            <a:avLst/>
          </a:prstGeom>
          <a:noFill/>
          <a:ln w="28575"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Demande de </a:t>
            </a:r>
            <a:r>
              <a:rPr lang="fr-FR" b="1" dirty="0" smtClean="0">
                <a:solidFill>
                  <a:schemeClr val="tx1"/>
                </a:solidFill>
              </a:rPr>
              <a:t>connaître </a:t>
            </a:r>
            <a:r>
              <a:rPr lang="fr-FR" b="1" i="1" dirty="0" smtClean="0">
                <a:solidFill>
                  <a:schemeClr val="tx1"/>
                </a:solidFill>
              </a:rPr>
              <a:t>a priori </a:t>
            </a:r>
            <a:r>
              <a:rPr lang="fr-FR" b="1" dirty="0" smtClean="0">
                <a:solidFill>
                  <a:schemeClr val="tx1"/>
                </a:solidFill>
              </a:rPr>
              <a:t>la distance de reconstruction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027265" y="856035"/>
            <a:ext cx="3898846" cy="3898846"/>
          </a:xfrm>
          <a:prstGeom prst="rect">
            <a:avLst/>
          </a:prstGeom>
          <a:noFill/>
          <a:ln w="38100"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Figure </a:t>
            </a:r>
            <a:r>
              <a:rPr lang="en-US" dirty="0" err="1" smtClean="0">
                <a:solidFill>
                  <a:srgbClr val="FF0000"/>
                </a:solidFill>
              </a:rPr>
              <a:t>montrant</a:t>
            </a:r>
            <a:r>
              <a:rPr lang="en-US" dirty="0" smtClean="0">
                <a:solidFill>
                  <a:srgbClr val="FF0000"/>
                </a:solidFill>
              </a:rPr>
              <a:t> un </a:t>
            </a:r>
            <a:r>
              <a:rPr lang="en-US" dirty="0" err="1" smtClean="0">
                <a:solidFill>
                  <a:srgbClr val="FF0000"/>
                </a:solidFill>
              </a:rPr>
              <a:t>hologramme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reconstruit</a:t>
            </a:r>
            <a:r>
              <a:rPr lang="en-US" dirty="0" smtClean="0">
                <a:solidFill>
                  <a:srgbClr val="FF0000"/>
                </a:solidFill>
              </a:rPr>
              <a:t> à </a:t>
            </a:r>
            <a:r>
              <a:rPr lang="en-US" dirty="0" err="1" smtClean="0">
                <a:solidFill>
                  <a:srgbClr val="FF0000"/>
                </a:solidFill>
              </a:rPr>
              <a:t>différents</a:t>
            </a:r>
            <a:r>
              <a:rPr lang="en-US" dirty="0" smtClean="0">
                <a:solidFill>
                  <a:srgbClr val="FF0000"/>
                </a:solidFill>
              </a:rPr>
              <a:t> z</a:t>
            </a:r>
            <a:endParaRPr lang="fr-FR" dirty="0">
              <a:solidFill>
                <a:srgbClr val="FF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8601" y="3886670"/>
            <a:ext cx="8790358" cy="2394658"/>
            <a:chOff x="538601" y="3886670"/>
            <a:chExt cx="8790358" cy="239465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link="rId4"/>
            <a:srcRect l="8085" r="4566"/>
            <a:stretch>
              <a:fillRect/>
            </a:stretch>
          </p:blipFill>
          <p:spPr>
            <a:xfrm>
              <a:off x="4326300" y="3886670"/>
              <a:ext cx="1145661" cy="1311597"/>
            </a:xfrm>
            <a:custGeom>
              <a:avLst/>
              <a:gdLst>
                <a:gd name="connsiteX0" fmla="*/ 538090 w 1145661"/>
                <a:gd name="connsiteY0" fmla="*/ 0 h 1311597"/>
                <a:gd name="connsiteX1" fmla="*/ 607570 w 1145661"/>
                <a:gd name="connsiteY1" fmla="*/ 0 h 1311597"/>
                <a:gd name="connsiteX2" fmla="*/ 1145661 w 1145661"/>
                <a:gd name="connsiteY2" fmla="*/ 269045 h 1311597"/>
                <a:gd name="connsiteX3" fmla="*/ 1145661 w 1145661"/>
                <a:gd name="connsiteY3" fmla="*/ 1025182 h 1311597"/>
                <a:gd name="connsiteX4" fmla="*/ 572830 w 1145661"/>
                <a:gd name="connsiteY4" fmla="*/ 1311597 h 1311597"/>
                <a:gd name="connsiteX5" fmla="*/ 0 w 1145661"/>
                <a:gd name="connsiteY5" fmla="*/ 1025182 h 1311597"/>
                <a:gd name="connsiteX6" fmla="*/ 0 w 1145661"/>
                <a:gd name="connsiteY6" fmla="*/ 269045 h 13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5661" h="1311597">
                  <a:moveTo>
                    <a:pt x="538090" y="0"/>
                  </a:moveTo>
                  <a:lnTo>
                    <a:pt x="607570" y="0"/>
                  </a:lnTo>
                  <a:lnTo>
                    <a:pt x="1145661" y="269045"/>
                  </a:lnTo>
                  <a:lnTo>
                    <a:pt x="1145661" y="1025182"/>
                  </a:lnTo>
                  <a:lnTo>
                    <a:pt x="572830" y="1311597"/>
                  </a:lnTo>
                  <a:lnTo>
                    <a:pt x="0" y="1025182"/>
                  </a:lnTo>
                  <a:lnTo>
                    <a:pt x="0" y="269045"/>
                  </a:lnTo>
                  <a:close/>
                </a:path>
              </a:pathLst>
            </a:custGeom>
            <a:ln w="28575">
              <a:solidFill>
                <a:srgbClr val="005393"/>
              </a:solidFill>
            </a:ln>
          </p:spPr>
        </p:pic>
        <p:sp>
          <p:nvSpPr>
            <p:cNvPr id="27" name="Rounded Rectangle 26"/>
            <p:cNvSpPr/>
            <p:nvPr/>
          </p:nvSpPr>
          <p:spPr>
            <a:xfrm>
              <a:off x="1408068" y="5372604"/>
              <a:ext cx="3116498" cy="836449"/>
            </a:xfrm>
            <a:prstGeom prst="roundRect">
              <a:avLst>
                <a:gd name="adj" fmla="val 14220"/>
              </a:avLst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>
                  <a:solidFill>
                    <a:schemeClr val="tx1"/>
                  </a:solidFill>
                </a:rPr>
                <a:t>Approche par apprentissage automatique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189541" y="5214242"/>
              <a:ext cx="31394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Stéphane </a:t>
              </a:r>
              <a:r>
                <a:rPr lang="fr-FR" sz="1400" b="1" dirty="0" err="1"/>
                <a:t>Cuenat</a:t>
              </a:r>
              <a:endParaRPr lang="fr-FR" sz="1400" b="1" dirty="0"/>
            </a:p>
            <a:p>
              <a:r>
                <a:rPr lang="fr-FR" sz="1400" dirty="0"/>
                <a:t>Thèse commencée en Mars 2021</a:t>
              </a:r>
            </a:p>
            <a:p>
              <a:r>
                <a:rPr lang="fr-FR" sz="1400" dirty="0"/>
                <a:t>Encadré par R. Couturier et G. Perrot</a:t>
              </a:r>
            </a:p>
          </p:txBody>
        </p:sp>
        <p:sp>
          <p:nvSpPr>
            <p:cNvPr id="18" name="Bent-Up Arrow 17"/>
            <p:cNvSpPr/>
            <p:nvPr/>
          </p:nvSpPr>
          <p:spPr>
            <a:xfrm rot="5400000">
              <a:off x="576100" y="5231697"/>
              <a:ext cx="665666" cy="740664"/>
            </a:xfrm>
            <a:prstGeom prst="bentUpArrow">
              <a:avLst>
                <a:gd name="adj1" fmla="val 29384"/>
                <a:gd name="adj2" fmla="val 25000"/>
                <a:gd name="adj3" fmla="val 20616"/>
              </a:avLst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link="rId5"/>
            <a:srcRect l="2993" t="3718" r="2993" b="3718"/>
            <a:stretch>
              <a:fillRect/>
            </a:stretch>
          </p:blipFill>
          <p:spPr>
            <a:xfrm>
              <a:off x="4998621" y="4997052"/>
              <a:ext cx="1107134" cy="1284276"/>
            </a:xfrm>
            <a:custGeom>
              <a:avLst/>
              <a:gdLst>
                <a:gd name="connsiteX0" fmla="*/ 553567 w 1107134"/>
                <a:gd name="connsiteY0" fmla="*/ 0 h 1284276"/>
                <a:gd name="connsiteX1" fmla="*/ 1107134 w 1107134"/>
                <a:gd name="connsiteY1" fmla="*/ 276783 h 1284276"/>
                <a:gd name="connsiteX2" fmla="*/ 1107134 w 1107134"/>
                <a:gd name="connsiteY2" fmla="*/ 1007492 h 1284276"/>
                <a:gd name="connsiteX3" fmla="*/ 553567 w 1107134"/>
                <a:gd name="connsiteY3" fmla="*/ 1284276 h 1284276"/>
                <a:gd name="connsiteX4" fmla="*/ 0 w 1107134"/>
                <a:gd name="connsiteY4" fmla="*/ 1007492 h 1284276"/>
                <a:gd name="connsiteX5" fmla="*/ 0 w 1107134"/>
                <a:gd name="connsiteY5" fmla="*/ 276783 h 128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7134" h="1284276">
                  <a:moveTo>
                    <a:pt x="553567" y="0"/>
                  </a:moveTo>
                  <a:lnTo>
                    <a:pt x="1107134" y="276783"/>
                  </a:lnTo>
                  <a:lnTo>
                    <a:pt x="1107134" y="1007492"/>
                  </a:lnTo>
                  <a:lnTo>
                    <a:pt x="553567" y="1284276"/>
                  </a:lnTo>
                  <a:lnTo>
                    <a:pt x="0" y="1007492"/>
                  </a:lnTo>
                  <a:lnTo>
                    <a:pt x="0" y="276783"/>
                  </a:lnTo>
                  <a:close/>
                </a:path>
              </a:pathLst>
            </a:custGeom>
            <a:ln w="28575">
              <a:solidFill>
                <a:srgbClr val="005393"/>
              </a:solidFill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5578066" y="4113229"/>
              <a:ext cx="31394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 smtClean="0"/>
                <a:t>Louis </a:t>
              </a:r>
              <a:r>
                <a:rPr lang="fr-FR" sz="1400" b="1" dirty="0" err="1" smtClean="0"/>
                <a:t>Andréoli</a:t>
              </a:r>
              <a:endParaRPr lang="fr-FR" sz="1400" b="1" dirty="0"/>
            </a:p>
            <a:p>
              <a:r>
                <a:rPr lang="fr-FR" sz="1400" dirty="0" err="1" smtClean="0"/>
                <a:t>Postodoctorat</a:t>
              </a:r>
              <a:r>
                <a:rPr lang="fr-FR" sz="1400" dirty="0" smtClean="0"/>
                <a:t> depuis Mai 2021</a:t>
              </a:r>
              <a:endParaRPr lang="fr-FR" sz="1400" dirty="0"/>
            </a:p>
            <a:p>
              <a:r>
                <a:rPr lang="fr-FR" sz="1400" dirty="0"/>
                <a:t>Encadré </a:t>
              </a:r>
              <a:r>
                <a:rPr lang="fr-FR" sz="1400" dirty="0" smtClean="0"/>
                <a:t>par M. </a:t>
              </a:r>
              <a:r>
                <a:rPr lang="fr-FR" sz="1400" dirty="0" err="1" smtClean="0"/>
                <a:t>Jaquot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101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link="rId4"/>
          <a:srcRect l="6438" r="9226"/>
          <a:stretch/>
        </p:blipFill>
        <p:spPr>
          <a:xfrm>
            <a:off x="-9236" y="704497"/>
            <a:ext cx="12219709" cy="5795773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 non planaires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907027" y="2338127"/>
            <a:ext cx="7481409" cy="4124854"/>
            <a:chOff x="3907027" y="2338127"/>
            <a:chExt cx="7481409" cy="41248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8295085" y="3369630"/>
              <a:ext cx="3093351" cy="3093351"/>
            </a:xfrm>
            <a:prstGeom prst="rect">
              <a:avLst/>
            </a:prstGeom>
            <a:ln w="12700">
              <a:solidFill>
                <a:srgbClr val="E63946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8295085" y="6093649"/>
              <a:ext cx="13082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Vue caméra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907027" y="2338127"/>
              <a:ext cx="935663" cy="935663"/>
            </a:xfrm>
            <a:prstGeom prst="rect">
              <a:avLst/>
            </a:prstGeom>
            <a:noFill/>
            <a:ln w="1905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851779" y="2338127"/>
              <a:ext cx="6536657" cy="1031503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907027" y="3264832"/>
              <a:ext cx="4388058" cy="3198149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459252" y="970521"/>
            <a:ext cx="4318332" cy="575179"/>
            <a:chOff x="206234" y="890146"/>
            <a:chExt cx="4318332" cy="575179"/>
          </a:xfrm>
        </p:grpSpPr>
        <p:sp>
          <p:nvSpPr>
            <p:cNvPr id="26" name="Rounded Rectangle 25"/>
            <p:cNvSpPr/>
            <p:nvPr/>
          </p:nvSpPr>
          <p:spPr>
            <a:xfrm>
              <a:off x="206234" y="890146"/>
              <a:ext cx="4318332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Plage de mesure des angles hors-plan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33" b="-78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6459252" y="1738496"/>
            <a:ext cx="4318332" cy="575179"/>
            <a:chOff x="206234" y="1658121"/>
            <a:chExt cx="4318332" cy="575179"/>
          </a:xfrm>
        </p:grpSpPr>
        <p:sp>
          <p:nvSpPr>
            <p:cNvPr id="28" name="Rounded Rectangle 27"/>
            <p:cNvSpPr/>
            <p:nvPr/>
          </p:nvSpPr>
          <p:spPr>
            <a:xfrm>
              <a:off x="940812" y="1658121"/>
              <a:ext cx="3583754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69075" y="1761045"/>
              <a:ext cx="3481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Comment augmenter cette plage ?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06234" y="1794921"/>
              <a:ext cx="602219" cy="301578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Bilan des publications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6376" y="781552"/>
            <a:ext cx="4180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Revues internationales à comité de lecture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0096" y="1134918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Parus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096" y="3305654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Soumis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916859" y="1552782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Laurent, G. J. (2020). </a:t>
            </a:r>
            <a:r>
              <a:rPr lang="fr-FR" sz="1400" b="1" dirty="0" err="1"/>
              <a:t>Sensing</a:t>
            </a:r>
            <a:r>
              <a:rPr lang="fr-FR" sz="1400" b="1" dirty="0"/>
              <a:t> one </a:t>
            </a:r>
            <a:r>
              <a:rPr lang="fr-FR" sz="1400" b="1" dirty="0" err="1"/>
              <a:t>nanometer</a:t>
            </a:r>
            <a:r>
              <a:rPr lang="fr-FR" sz="1400" b="1" dirty="0"/>
              <a:t> over </a:t>
            </a:r>
            <a:r>
              <a:rPr lang="fr-FR" sz="1400" b="1" dirty="0" err="1"/>
              <a:t>ten</a:t>
            </a:r>
            <a:r>
              <a:rPr lang="fr-FR" sz="1400" b="1" dirty="0"/>
              <a:t> </a:t>
            </a:r>
            <a:r>
              <a:rPr lang="fr-FR" sz="1400" b="1" dirty="0" err="1"/>
              <a:t>centimeters</a:t>
            </a:r>
            <a:r>
              <a:rPr lang="fr-FR" sz="1400" b="1" dirty="0"/>
              <a:t>: A </a:t>
            </a:r>
            <a:r>
              <a:rPr lang="fr-FR" sz="1400" b="1" dirty="0" err="1"/>
              <a:t>microencoded</a:t>
            </a:r>
            <a:r>
              <a:rPr lang="fr-FR" sz="1400" b="1" dirty="0"/>
              <a:t> </a:t>
            </a:r>
            <a:r>
              <a:rPr lang="fr-FR" sz="1400" b="1" dirty="0" err="1"/>
              <a:t>target</a:t>
            </a:r>
            <a:r>
              <a:rPr lang="fr-FR" sz="1400" b="1" dirty="0"/>
              <a:t> for </a:t>
            </a:r>
            <a:r>
              <a:rPr lang="fr-FR" sz="1400" b="1" dirty="0" err="1"/>
              <a:t>visual</a:t>
            </a:r>
            <a:r>
              <a:rPr lang="fr-FR" sz="1400" b="1" dirty="0"/>
              <a:t> </a:t>
            </a:r>
            <a:r>
              <a:rPr lang="fr-FR" sz="1400" b="1" dirty="0" err="1"/>
              <a:t>in-plane</a:t>
            </a:r>
            <a:r>
              <a:rPr lang="fr-FR" sz="1400" b="1" dirty="0"/>
              <a:t> position </a:t>
            </a:r>
            <a:r>
              <a:rPr lang="fr-FR" sz="1400" b="1" dirty="0" err="1"/>
              <a:t>measurement</a:t>
            </a:r>
            <a:r>
              <a:rPr lang="fr-FR" sz="1400" dirty="0"/>
              <a:t>. </a:t>
            </a:r>
            <a:r>
              <a:rPr lang="fr-FR" sz="1400" i="1" dirty="0"/>
              <a:t>IEEE/ASME Transactions on </a:t>
            </a:r>
            <a:r>
              <a:rPr lang="fr-FR" sz="1400" i="1" dirty="0" err="1"/>
              <a:t>Mechatronics</a:t>
            </a:r>
            <a:r>
              <a:rPr lang="fr-FR" sz="1400" dirty="0"/>
              <a:t>, </a:t>
            </a:r>
            <a:r>
              <a:rPr lang="fr-FR" sz="1400" i="1" dirty="0"/>
              <a:t>25</a:t>
            </a:r>
            <a:r>
              <a:rPr lang="fr-FR" sz="1400" dirty="0"/>
              <a:t>(3), 1193-1201.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909809" y="3721542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</a:t>
            </a:r>
            <a:r>
              <a:rPr lang="fr-FR" sz="1400" dirty="0" err="1"/>
              <a:t>Laurent,G</a:t>
            </a:r>
            <a:r>
              <a:rPr lang="fr-FR" sz="1400" dirty="0"/>
              <a:t>. J. </a:t>
            </a:r>
            <a:r>
              <a:rPr lang="fr-FR" sz="1400" b="1" dirty="0"/>
              <a:t>Pose </a:t>
            </a:r>
            <a:r>
              <a:rPr lang="fr-FR" sz="1400" b="1" dirty="0" err="1"/>
              <a:t>Measurement</a:t>
            </a:r>
            <a:r>
              <a:rPr lang="fr-FR" sz="1400" b="1" dirty="0"/>
              <a:t> at Small </a:t>
            </a:r>
            <a:r>
              <a:rPr lang="fr-FR" sz="1400" b="1" dirty="0" err="1"/>
              <a:t>Scale</a:t>
            </a:r>
            <a:r>
              <a:rPr lang="fr-FR" sz="1400" b="1" dirty="0"/>
              <a:t> by Spectral </a:t>
            </a:r>
            <a:r>
              <a:rPr lang="fr-FR" sz="1400" b="1" dirty="0" err="1"/>
              <a:t>Analysis</a:t>
            </a:r>
            <a:r>
              <a:rPr lang="fr-FR" sz="1400" b="1" dirty="0"/>
              <a:t> of </a:t>
            </a:r>
            <a:r>
              <a:rPr lang="fr-FR" sz="1400" b="1" dirty="0" err="1"/>
              <a:t>Periodic</a:t>
            </a:r>
            <a:r>
              <a:rPr lang="fr-FR" sz="1400" b="1" dirty="0"/>
              <a:t> Patterns</a:t>
            </a:r>
            <a:r>
              <a:rPr lang="fr-FR" sz="1400" dirty="0"/>
              <a:t>. </a:t>
            </a:r>
            <a:r>
              <a:rPr lang="fr-FR" sz="1400" i="1" dirty="0"/>
              <a:t>International Journal of Computer Vision, </a:t>
            </a:r>
            <a:r>
              <a:rPr lang="fr-FR" sz="1400" dirty="0"/>
              <a:t>soumis en Avril 2021</a:t>
            </a:r>
            <a:endParaRPr lang="fr-FR" sz="14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909809" y="2697718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Laurent, G. J. (2020). </a:t>
            </a:r>
            <a:r>
              <a:rPr lang="fr-FR" sz="1400" b="1" dirty="0" err="1"/>
              <a:t>Robust</a:t>
            </a:r>
            <a:r>
              <a:rPr lang="fr-FR" sz="1400" b="1" dirty="0"/>
              <a:t> phase-</a:t>
            </a:r>
            <a:r>
              <a:rPr lang="fr-FR" sz="1400" b="1" dirty="0" err="1"/>
              <a:t>based</a:t>
            </a:r>
            <a:r>
              <a:rPr lang="fr-FR" sz="1400" b="1" dirty="0"/>
              <a:t> </a:t>
            </a:r>
            <a:r>
              <a:rPr lang="fr-FR" sz="1400" b="1" dirty="0" err="1"/>
              <a:t>decoding</a:t>
            </a:r>
            <a:r>
              <a:rPr lang="fr-FR" sz="1400" b="1" dirty="0"/>
              <a:t> for </a:t>
            </a:r>
            <a:r>
              <a:rPr lang="fr-FR" sz="1400" b="1" dirty="0" err="1"/>
              <a:t>absolute</a:t>
            </a:r>
            <a:r>
              <a:rPr lang="fr-FR" sz="1400" b="1" dirty="0"/>
              <a:t> (X, Y, Θ) </a:t>
            </a:r>
            <a:r>
              <a:rPr lang="fr-FR" sz="1400" b="1" dirty="0" err="1"/>
              <a:t>positioning</a:t>
            </a:r>
            <a:r>
              <a:rPr lang="fr-FR" sz="1400" b="1" dirty="0"/>
              <a:t> by vision</a:t>
            </a:r>
            <a:r>
              <a:rPr lang="fr-FR" sz="1400" dirty="0"/>
              <a:t>. </a:t>
            </a:r>
            <a:r>
              <a:rPr lang="fr-FR" sz="1400" i="1" dirty="0"/>
              <a:t>IEEE Transactions on Instrumentation and </a:t>
            </a:r>
            <a:r>
              <a:rPr lang="fr-FR" sz="1400" i="1" dirty="0" err="1"/>
              <a:t>Measurement</a:t>
            </a:r>
            <a:r>
              <a:rPr lang="fr-FR" sz="1400" dirty="0"/>
              <a:t>, </a:t>
            </a:r>
            <a:r>
              <a:rPr lang="fr-FR" sz="1400" i="1" dirty="0"/>
              <a:t>70</a:t>
            </a:r>
            <a:r>
              <a:rPr lang="fr-FR" sz="1400" dirty="0"/>
              <a:t>, 1-12.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909809" y="4293822"/>
            <a:ext cx="103366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Lehmann, 0., </a:t>
            </a:r>
            <a:r>
              <a:rPr lang="fr-FR" sz="1400" dirty="0" err="1"/>
              <a:t>Govilas</a:t>
            </a:r>
            <a:r>
              <a:rPr lang="fr-FR" sz="1400" dirty="0"/>
              <a:t>, J., Laurent, G. J., </a:t>
            </a:r>
            <a:r>
              <a:rPr lang="fr-FR" sz="1400" dirty="0" err="1"/>
              <a:t>Saa-dana</a:t>
            </a:r>
            <a:r>
              <a:rPr lang="fr-FR" sz="1400" dirty="0"/>
              <a:t>, H., Sandoz, P., Gauthier, V., </a:t>
            </a:r>
            <a:r>
              <a:rPr lang="fr-FR" sz="1400" dirty="0" err="1"/>
              <a:t>Lefevre</a:t>
            </a:r>
            <a:r>
              <a:rPr lang="fr-FR" sz="1400" dirty="0"/>
              <a:t>, A., </a:t>
            </a:r>
            <a:r>
              <a:rPr lang="fr-FR" sz="1400" dirty="0" err="1"/>
              <a:t>Bolopion</a:t>
            </a:r>
            <a:r>
              <a:rPr lang="fr-FR" sz="1400" dirty="0"/>
              <a:t>, A., Agnus, </a:t>
            </a:r>
            <a:r>
              <a:rPr lang="fr-FR" sz="1400" dirty="0" err="1"/>
              <a:t>J.,Placet</a:t>
            </a:r>
            <a:r>
              <a:rPr lang="fr-FR" sz="1400" dirty="0"/>
              <a:t>, V., &amp; </a:t>
            </a:r>
            <a:r>
              <a:rPr lang="fr-FR" sz="1400" dirty="0" err="1"/>
              <a:t>Clévy</a:t>
            </a:r>
            <a:r>
              <a:rPr lang="fr-FR" sz="1400" dirty="0"/>
              <a:t>, C. </a:t>
            </a:r>
            <a:r>
              <a:rPr lang="fr-FR" sz="1400" b="1" dirty="0" err="1"/>
              <a:t>Robotic</a:t>
            </a:r>
            <a:r>
              <a:rPr lang="fr-FR" sz="1400" b="1" dirty="0"/>
              <a:t> Micro-</a:t>
            </a:r>
            <a:r>
              <a:rPr lang="fr-FR" sz="1400" b="1" dirty="0" err="1"/>
              <a:t>Assembly</a:t>
            </a:r>
            <a:r>
              <a:rPr lang="fr-FR" sz="1400" b="1" dirty="0"/>
              <a:t> of </a:t>
            </a:r>
            <a:r>
              <a:rPr lang="fr-FR" sz="1400" b="1" dirty="0" err="1"/>
              <a:t>Fluidic</a:t>
            </a:r>
            <a:r>
              <a:rPr lang="fr-FR" sz="1400" b="1" dirty="0"/>
              <a:t> Chips and Single </a:t>
            </a:r>
            <a:r>
              <a:rPr lang="fr-FR" sz="1400" b="1" dirty="0" err="1"/>
              <a:t>Fiber</a:t>
            </a:r>
            <a:r>
              <a:rPr lang="fr-FR" sz="1400" b="1" dirty="0"/>
              <a:t> Compression Test </a:t>
            </a:r>
            <a:r>
              <a:rPr lang="fr-FR" sz="1400" b="1" dirty="0" err="1"/>
              <a:t>Based</a:t>
            </a:r>
            <a:r>
              <a:rPr lang="fr-FR" sz="1400" b="1" dirty="0"/>
              <a:t>-on XYΘ Visual </a:t>
            </a:r>
            <a:r>
              <a:rPr lang="fr-FR" sz="1400" b="1" dirty="0" err="1"/>
              <a:t>Measurement</a:t>
            </a:r>
            <a:r>
              <a:rPr lang="fr-FR" sz="1400" b="1" dirty="0"/>
              <a:t> </a:t>
            </a:r>
            <a:r>
              <a:rPr lang="fr-FR" sz="1400" b="1" dirty="0" err="1"/>
              <a:t>with</a:t>
            </a:r>
            <a:r>
              <a:rPr lang="fr-FR" sz="1400" b="1" dirty="0"/>
              <a:t> High-</a:t>
            </a:r>
            <a:r>
              <a:rPr lang="fr-FR" sz="1400" b="1" dirty="0" err="1"/>
              <a:t>Precision</a:t>
            </a:r>
            <a:r>
              <a:rPr lang="fr-FR" sz="1400" b="1" dirty="0"/>
              <a:t> </a:t>
            </a:r>
            <a:r>
              <a:rPr lang="fr-FR" sz="1400" b="1" dirty="0" err="1"/>
              <a:t>Fiducial</a:t>
            </a:r>
            <a:r>
              <a:rPr lang="fr-FR" sz="1400" b="1" dirty="0"/>
              <a:t> Markers</a:t>
            </a:r>
            <a:r>
              <a:rPr lang="fr-FR" sz="1400" b="1" i="1" dirty="0"/>
              <a:t>. </a:t>
            </a:r>
            <a:r>
              <a:rPr lang="fr-FR" sz="1400" i="1" dirty="0"/>
              <a:t>IEEE Transactions </a:t>
            </a:r>
            <a:r>
              <a:rPr lang="fr-FR" sz="1400" i="1" dirty="0" err="1"/>
              <a:t>onAutomation</a:t>
            </a:r>
            <a:r>
              <a:rPr lang="fr-FR" sz="1400" i="1" dirty="0"/>
              <a:t> Science and Engineering, </a:t>
            </a:r>
            <a:r>
              <a:rPr lang="fr-FR" sz="1400" dirty="0"/>
              <a:t>soumis en juillet 2021</a:t>
            </a:r>
            <a:endParaRPr lang="fr-FR" sz="14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916858" y="2125966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 err="1"/>
              <a:t>Mauzé</a:t>
            </a:r>
            <a:r>
              <a:rPr lang="fr-FR" sz="1400" dirty="0"/>
              <a:t>, B., </a:t>
            </a:r>
            <a:r>
              <a:rPr lang="fr-FR" sz="1400" dirty="0" err="1"/>
              <a:t>Dahmouche</a:t>
            </a:r>
            <a:r>
              <a:rPr lang="fr-FR" sz="1400" dirty="0"/>
              <a:t>, R., Laurent, G. J., </a:t>
            </a:r>
            <a:r>
              <a:rPr lang="fr-FR" sz="1400" u="sng" dirty="0"/>
              <a:t>André, A. N., </a:t>
            </a:r>
            <a:r>
              <a:rPr lang="fr-FR" sz="1400" dirty="0" err="1"/>
              <a:t>Rougeot</a:t>
            </a:r>
            <a:r>
              <a:rPr lang="fr-FR" sz="1400" dirty="0"/>
              <a:t>, P., Sandoz, P., &amp; </a:t>
            </a:r>
            <a:r>
              <a:rPr lang="fr-FR" sz="1400" dirty="0" err="1"/>
              <a:t>Clévy</a:t>
            </a:r>
            <a:r>
              <a:rPr lang="fr-FR" sz="1400" dirty="0"/>
              <a:t>, C. (2020). </a:t>
            </a:r>
            <a:r>
              <a:rPr lang="fr-FR" sz="1400" b="1" dirty="0" err="1"/>
              <a:t>Nanometer</a:t>
            </a:r>
            <a:r>
              <a:rPr lang="fr-FR" sz="1400" b="1" dirty="0"/>
              <a:t> </a:t>
            </a:r>
            <a:r>
              <a:rPr lang="fr-FR" sz="1400" b="1" dirty="0" err="1"/>
              <a:t>precision</a:t>
            </a:r>
            <a:r>
              <a:rPr lang="fr-FR" sz="1400" b="1" dirty="0"/>
              <a:t> </a:t>
            </a:r>
            <a:r>
              <a:rPr lang="fr-FR" sz="1400" b="1" dirty="0" err="1"/>
              <a:t>with</a:t>
            </a:r>
            <a:r>
              <a:rPr lang="fr-FR" sz="1400" b="1" dirty="0"/>
              <a:t> a </a:t>
            </a:r>
            <a:r>
              <a:rPr lang="fr-FR" sz="1400" b="1" dirty="0" err="1"/>
              <a:t>planar</a:t>
            </a:r>
            <a:r>
              <a:rPr lang="fr-FR" sz="1400" b="1" dirty="0"/>
              <a:t> </a:t>
            </a:r>
            <a:r>
              <a:rPr lang="fr-FR" sz="1400" b="1" dirty="0" err="1"/>
              <a:t>parallel</a:t>
            </a:r>
            <a:r>
              <a:rPr lang="fr-FR" sz="1400" b="1" dirty="0"/>
              <a:t> continuum robot.</a:t>
            </a:r>
            <a:r>
              <a:rPr lang="fr-FR" sz="1400" dirty="0"/>
              <a:t> </a:t>
            </a:r>
            <a:r>
              <a:rPr lang="fr-FR" sz="1400" i="1" dirty="0"/>
              <a:t>IEEE </a:t>
            </a:r>
            <a:r>
              <a:rPr lang="fr-FR" sz="1400" i="1" dirty="0" err="1"/>
              <a:t>Robotics</a:t>
            </a:r>
            <a:r>
              <a:rPr lang="fr-FR" sz="1400" i="1" dirty="0"/>
              <a:t> and Automation </a:t>
            </a:r>
            <a:r>
              <a:rPr lang="fr-FR" sz="1400" i="1" dirty="0" err="1"/>
              <a:t>Letters</a:t>
            </a:r>
            <a:r>
              <a:rPr lang="fr-FR" sz="1400" dirty="0"/>
              <a:t>, </a:t>
            </a:r>
            <a:r>
              <a:rPr lang="fr-FR" sz="1400" i="1" dirty="0"/>
              <a:t>5</a:t>
            </a:r>
            <a:r>
              <a:rPr lang="fr-FR" sz="1400" dirty="0"/>
              <a:t>(3), 3806-3813.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1081" y="611013"/>
            <a:ext cx="2850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 presta industrielle </a:t>
            </a:r>
            <a:r>
              <a:rPr lang="fr-FR" dirty="0" err="1"/>
              <a:t>Percipio</a:t>
            </a:r>
            <a:endParaRPr lang="fr-FR" dirty="0"/>
          </a:p>
          <a:p>
            <a:r>
              <a:rPr lang="en-US" dirty="0"/>
              <a:t>+ depot APP Vernier</a:t>
            </a:r>
            <a:endParaRPr lang="fr-FR" dirty="0"/>
          </a:p>
        </p:txBody>
      </p:sp>
      <p:sp>
        <p:nvSpPr>
          <p:cNvPr id="16" name="TextBox 15"/>
          <p:cNvSpPr txBox="1"/>
          <p:nvPr/>
        </p:nvSpPr>
        <p:spPr>
          <a:xfrm>
            <a:off x="226375" y="5117164"/>
            <a:ext cx="492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Conférences internationales avec édition des actes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6858" y="5470530"/>
            <a:ext cx="103296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u="sng" dirty="0"/>
              <a:t>André, A. N., </a:t>
            </a:r>
            <a:r>
              <a:rPr lang="fr-FR" sz="1400" dirty="0"/>
              <a:t>Sandoz, P., Jacquot, M., &amp; Laurent, G. J. (2020, July). </a:t>
            </a:r>
            <a:r>
              <a:rPr lang="fr-FR" sz="1400" b="1" dirty="0" err="1"/>
              <a:t>Robust</a:t>
            </a:r>
            <a:r>
              <a:rPr lang="fr-FR" sz="1400" b="1" dirty="0"/>
              <a:t>, </a:t>
            </a:r>
            <a:r>
              <a:rPr lang="fr-FR" sz="1400" b="1" dirty="0" err="1"/>
              <a:t>precise</a:t>
            </a:r>
            <a:r>
              <a:rPr lang="fr-FR" sz="1400" b="1" dirty="0"/>
              <a:t> and </a:t>
            </a:r>
            <a:r>
              <a:rPr lang="fr-FR" sz="1400" b="1" dirty="0" err="1"/>
              <a:t>scalable</a:t>
            </a:r>
            <a:r>
              <a:rPr lang="fr-FR" sz="1400" b="1" dirty="0"/>
              <a:t>: A phase-</a:t>
            </a:r>
            <a:r>
              <a:rPr lang="fr-FR" sz="1400" b="1" dirty="0" err="1"/>
              <a:t>encoded</a:t>
            </a:r>
            <a:r>
              <a:rPr lang="fr-FR" sz="1400" b="1" dirty="0"/>
              <a:t> pattern for </a:t>
            </a:r>
            <a:r>
              <a:rPr lang="fr-FR" sz="1400" b="1" dirty="0" err="1"/>
              <a:t>visual</a:t>
            </a:r>
            <a:r>
              <a:rPr lang="fr-FR" sz="1400" b="1" dirty="0"/>
              <a:t> X, Y, </a:t>
            </a:r>
            <a:r>
              <a:rPr lang="el-GR" sz="1400" b="1" dirty="0"/>
              <a:t>Θ </a:t>
            </a:r>
            <a:r>
              <a:rPr lang="fr-FR" sz="1400" b="1" dirty="0" err="1"/>
              <a:t>positioning</a:t>
            </a:r>
            <a:r>
              <a:rPr lang="fr-FR" sz="1400" b="1" dirty="0"/>
              <a:t>.</a:t>
            </a:r>
            <a:r>
              <a:rPr lang="fr-FR" sz="1400" dirty="0"/>
              <a:t> In </a:t>
            </a:r>
            <a:r>
              <a:rPr lang="fr-FR" sz="1400" i="1" dirty="0"/>
              <a:t>2020 International </a:t>
            </a:r>
            <a:r>
              <a:rPr lang="fr-FR" sz="1400" i="1" dirty="0" err="1"/>
              <a:t>Conference</a:t>
            </a:r>
            <a:r>
              <a:rPr lang="fr-FR" sz="1400" i="1" dirty="0"/>
              <a:t> on Manipulation, Automation and </a:t>
            </a:r>
            <a:r>
              <a:rPr lang="fr-FR" sz="1400" i="1" dirty="0" err="1"/>
              <a:t>Robotics</a:t>
            </a:r>
            <a:r>
              <a:rPr lang="fr-FR" sz="1400" i="1" dirty="0"/>
              <a:t> at Small </a:t>
            </a:r>
            <a:r>
              <a:rPr lang="fr-FR" sz="1400" i="1" dirty="0" err="1"/>
              <a:t>Scales</a:t>
            </a:r>
            <a:r>
              <a:rPr lang="fr-FR" sz="1400" i="1" dirty="0"/>
              <a:t> (MARSS)</a:t>
            </a:r>
            <a:r>
              <a:rPr lang="fr-FR" sz="1400" dirty="0"/>
              <a:t> (pp. 1-5). IEEE.</a:t>
            </a:r>
          </a:p>
        </p:txBody>
      </p:sp>
    </p:spTree>
    <p:extLst>
      <p:ext uri="{BB962C8B-B14F-4D97-AF65-F5344CB8AC3E}">
        <p14:creationId xmlns:p14="http://schemas.microsoft.com/office/powerpoint/2010/main" val="42177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378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(&lt;&lt; 5 cm)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70F4D937-97DA-4767-8CE0-293226C93A5A}"/>
              </a:ext>
            </a:extLst>
          </p:cNvPr>
          <p:cNvSpPr txBox="1"/>
          <p:nvPr/>
        </p:nvSpPr>
        <p:spPr>
          <a:xfrm>
            <a:off x="180000" y="5400000"/>
            <a:ext cx="332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Focales très longues (200 mm)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5C9B1754-6DB9-43FC-8796-D7FA653FAADD}"/>
              </a:ext>
            </a:extLst>
          </p:cNvPr>
          <p:cNvSpPr txBox="1"/>
          <p:nvPr/>
        </p:nvSpPr>
        <p:spPr>
          <a:xfrm>
            <a:off x="7830000" y="612000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="" xmlns:a16="http://schemas.microsoft.com/office/drawing/2014/main" id="{045E6DD4-F22E-49FC-83A4-43B00485790B}"/>
              </a:ext>
            </a:extLst>
          </p:cNvPr>
          <p:cNvSpPr txBox="1"/>
          <p:nvPr/>
        </p:nvSpPr>
        <p:spPr>
          <a:xfrm>
            <a:off x="7830000" y="5760000"/>
            <a:ext cx="195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Faible contraste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="" xmlns:a16="http://schemas.microsoft.com/office/drawing/2014/main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="" xmlns:a16="http://schemas.microsoft.com/office/drawing/2014/main" id="{7E70820D-FB53-4026-957E-B0D135D1EAB0}"/>
              </a:ext>
            </a:extLst>
          </p:cNvPr>
          <p:cNvSpPr txBox="1"/>
          <p:nvPr/>
        </p:nvSpPr>
        <p:spPr>
          <a:xfrm>
            <a:off x="180000" y="5760000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Femto-header_PowerPoint.jpg"/>
          <p:cNvPicPr>
            <a:picLocks noChangeAspect="1"/>
          </p:cNvPicPr>
          <p:nvPr/>
        </p:nvPicPr>
        <p:blipFill rotWithShape="1">
          <a:blip r:embed="rId3"/>
          <a:srcRect r="75715" b="47165"/>
          <a:stretch/>
        </p:blipFill>
        <p:spPr bwMode="auto">
          <a:xfrm>
            <a:off x="0" y="5415893"/>
            <a:ext cx="2565112" cy="144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 rot="16200000" flipV="1">
            <a:off x="8507956" y="1152116"/>
            <a:ext cx="4836160" cy="253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3392072" y="1707615"/>
            <a:ext cx="52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ACC949"/>
                </a:solidFill>
              </a:rPr>
              <a:t>   Merci pour votre attention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79" y="153499"/>
            <a:ext cx="12188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</a:t>
            </a:r>
            <a:r>
              <a:rPr lang="fr-FR" sz="3200" b="1" dirty="0" err="1">
                <a:solidFill>
                  <a:srgbClr val="005393"/>
                </a:solidFill>
              </a:rPr>
              <a:t>microrobotique</a:t>
            </a:r>
            <a:endParaRPr lang="fr-FR" sz="3200" b="1" dirty="0">
              <a:solidFill>
                <a:srgbClr val="005393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6649C1F2-E2A9-44AC-B73F-52A47E361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259" y="5571435"/>
            <a:ext cx="2373179" cy="11112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41D0AFE2-F4B1-48C1-BE67-8EF4A6407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555" y="5755946"/>
            <a:ext cx="762000" cy="762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97276" y="2118761"/>
            <a:ext cx="9640111" cy="358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3800" y="239530"/>
            <a:ext cx="8277661" cy="465618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Équivalence spectral – spatial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=""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602" y="4313252"/>
            <a:ext cx="2716056" cy="203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="" xmlns:a16="http://schemas.microsoft.com/office/drawing/2014/main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5265" y="4313252"/>
            <a:ext cx="2722770" cy="2037600"/>
          </a:xfrm>
          <a:prstGeom prst="rect">
            <a:avLst/>
          </a:prstGeom>
        </p:spPr>
      </p:pic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6975" y="1642959"/>
                <a:ext cx="1415323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75" y="1642959"/>
                <a:ext cx="1415323" cy="12485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166975" y="1642959"/>
                <a:ext cx="147021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975" y="1642959"/>
                <a:ext cx="1470210" cy="124854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80000" y="900000"/>
            <a:ext cx="2492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Lien entre plan de phase</a:t>
            </a:r>
          </a:p>
          <a:p>
            <a:r>
              <a:rPr lang="fr-FR" dirty="0"/>
              <a:t>et pics spectraux 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32307" y="2082566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180000" y="3084116"/>
            <a:ext cx="2847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Grande résolution</a:t>
            </a:r>
          </a:p>
          <a:p>
            <a:r>
              <a:rPr lang="fr-FR" dirty="0"/>
              <a:t>grâce à la régression linéaire</a:t>
            </a:r>
          </a:p>
        </p:txBody>
      </p:sp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complète et non ambigüe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83753" y="3700422"/>
            <a:ext cx="5092069" cy="2864289"/>
          </a:xfrm>
          <a:prstGeom prst="rect">
            <a:avLst/>
          </a:prstGeom>
        </p:spPr>
      </p:pic>
      <p:pic>
        <p:nvPicPr>
          <p:cNvPr id="41" name="Picture 55">
            <a:extLst>
              <a:ext uri="{FF2B5EF4-FFF2-40B4-BE49-F238E27FC236}">
                <a16:creationId xmlns="" xmlns:a16="http://schemas.microsoft.com/office/drawing/2014/main" id="{7AF0850C-24F1-4810-A867-223967B4CA19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458200" y="360000"/>
            <a:ext cx="3511800" cy="323193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702F59B8-E5F9-4E95-A5AE-754592234827}"/>
              </a:ext>
            </a:extLst>
          </p:cNvPr>
          <p:cNvSpPr txBox="1"/>
          <p:nvPr/>
        </p:nvSpPr>
        <p:spPr>
          <a:xfrm>
            <a:off x="190086" y="823204"/>
            <a:ext cx="720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Projection perspective </a:t>
            </a:r>
            <a:r>
              <a:rPr lang="fr-FR" dirty="0"/>
              <a:t>: période apparente dépend distance mire – caméra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723456" y="1192536"/>
            <a:ext cx="5599908" cy="905372"/>
            <a:chOff x="1723456" y="1192536"/>
            <a:chExt cx="5599908" cy="905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="" xmlns:a16="http://schemas.microsoft.com/office/drawing/2014/main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dirty="0"/>
                    <a:t>lever l’ambiguïté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77" t="-8197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>
            <a:xfrm>
              <a:off x="2542303" y="1192536"/>
              <a:ext cx="4781061" cy="0"/>
            </a:xfrm>
            <a:prstGeom prst="line">
              <a:avLst/>
            </a:prstGeom>
            <a:ln w="28575">
              <a:solidFill>
                <a:srgbClr val="0053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077609" y="1192536"/>
              <a:ext cx="0" cy="433822"/>
            </a:xfrm>
            <a:prstGeom prst="straightConnector1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1723456" y="1642373"/>
              <a:ext cx="2708306" cy="455535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25669" y="2410202"/>
            <a:ext cx="6733482" cy="4037777"/>
            <a:chOff x="125669" y="2410202"/>
            <a:chExt cx="6733482" cy="403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="" xmlns:a16="http://schemas.microsoft.com/office/drawing/2014/main" id="{8EA31912-07BC-4AE4-AFE5-F9AE967BAB43}"/>
                    </a:ext>
                  </a:extLst>
                </p:cNvPr>
                <p:cNvSpPr txBox="1"/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EA31912-07BC-4AE4-AFE5-F9AE967BA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190086" y="2534467"/>
              <a:ext cx="3874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Exploitation des deux images de phase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25670" y="3142179"/>
              <a:ext cx="2869215" cy="1486498"/>
              <a:chOff x="118913" y="2996260"/>
              <a:chExt cx="2869215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ZoneTexte 46">
                    <a:extLst>
                      <a:ext uri="{FF2B5EF4-FFF2-40B4-BE49-F238E27FC236}">
                        <a16:creationId xmlns="" xmlns:a16="http://schemas.microsoft.com/office/drawing/2014/main" id="{53895DE6-05B3-4CDA-9845-F512ECC2C75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53895DE6-05B3-4CDA-9845-F512ECC2C7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TextBox 23"/>
              <p:cNvSpPr txBox="1"/>
              <p:nvPr/>
            </p:nvSpPr>
            <p:spPr>
              <a:xfrm>
                <a:off x="186023" y="3499399"/>
                <a:ext cx="1262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</a:t>
                </a:r>
                <a:r>
                  <a:rPr lang="fr-FR" baseline="30000" dirty="0"/>
                  <a:t>ère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118913" y="2996260"/>
                <a:ext cx="2869215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267038" y="3139507"/>
              <a:ext cx="3592113" cy="1486498"/>
              <a:chOff x="3260281" y="2993588"/>
              <a:chExt cx="3592113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>
                    <a:extLst>
                      <a:ext uri="{FF2B5EF4-FFF2-40B4-BE49-F238E27FC236}">
                        <a16:creationId xmlns="" xmlns:a16="http://schemas.microsoft.com/office/drawing/2014/main" id="{B3E14D0A-F761-4694-ADBA-86C06A77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3E14D0A-F761-4694-ADBA-86C06A7777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TextBox 56"/>
              <p:cNvSpPr txBox="1"/>
              <p:nvPr/>
            </p:nvSpPr>
            <p:spPr>
              <a:xfrm>
                <a:off x="3311377" y="3502822"/>
                <a:ext cx="1294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2</a:t>
                </a:r>
                <a:r>
                  <a:rPr lang="fr-FR" baseline="30000" dirty="0"/>
                  <a:t>nde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3260281" y="2993588"/>
                <a:ext cx="3592113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72386" y="4620681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de la période de la mire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318134" y="4624065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du sens de la période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25669" y="5493152"/>
              <a:ext cx="2345691" cy="954827"/>
              <a:chOff x="2189269" y="5396987"/>
              <a:chExt cx="2345691" cy="9548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0" smtClean="0">
                                              <a:latin typeface="Cambria Math" panose="02040503050406030204" pitchFamily="18" charset="0"/>
                                            </a:rPr>
                                            <m:t>𝚼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𝜰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sz="200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Rounded Rectangle 70"/>
              <p:cNvSpPr/>
              <p:nvPr/>
            </p:nvSpPr>
            <p:spPr>
              <a:xfrm>
                <a:off x="2189269" y="5396987"/>
                <a:ext cx="2345691" cy="954827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3262906" y="5489444"/>
            <a:ext cx="3464135" cy="758758"/>
            <a:chOff x="7323289" y="4242146"/>
            <a:chExt cx="3464135" cy="7587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="" xmlns:a16="http://schemas.microsoft.com/office/drawing/2014/main" id="{F6E1BAE6-F0AD-4A07-96BA-18E0E4F11624}"/>
                    </a:ext>
                  </a:extLst>
                </p:cNvPr>
                <p:cNvSpPr txBox="1"/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6E1BAE6-F0AD-4A07-96BA-18E0E4F11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ZoneTexte 10">
                  <a:extLst>
                    <a:ext uri="{FF2B5EF4-FFF2-40B4-BE49-F238E27FC236}">
                      <a16:creationId xmlns="" xmlns:a16="http://schemas.microsoft.com/office/drawing/2014/main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Lien entre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a14:m>
                  <a:r>
                    <a:rPr lang="fr-FR" b="1" dirty="0"/>
                    <a:t> et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fr-FR" b="1" dirty="0"/>
                    <a:t> direct </a:t>
                  </a:r>
                  <a:r>
                    <a:rPr lang="fr-FR" dirty="0"/>
                    <a:t>:</a:t>
                  </a:r>
                </a:p>
              </p:txBody>
            </p:sp>
          </mc:Choice>
          <mc:Fallback xmlns="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010" t="-8197" r="-2010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ounded Rectangle 75"/>
            <p:cNvSpPr/>
            <p:nvPr/>
          </p:nvSpPr>
          <p:spPr>
            <a:xfrm>
              <a:off x="7323289" y="4242146"/>
              <a:ext cx="3464135" cy="758758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257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393"/>
                </a:solidFill>
              </a:rPr>
              <a:t>Évolution</a:t>
            </a:r>
            <a:r>
              <a:rPr lang="en-US" sz="2800" b="1" dirty="0">
                <a:solidFill>
                  <a:srgbClr val="005393"/>
                </a:solidFill>
              </a:rPr>
              <a:t> des </a:t>
            </a:r>
            <a:r>
              <a:rPr lang="en-US" sz="2800" b="1" dirty="0" err="1">
                <a:solidFill>
                  <a:srgbClr val="005393"/>
                </a:solidFill>
              </a:rPr>
              <a:t>dérivées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successives</a:t>
            </a:r>
            <a:r>
              <a:rPr lang="en-US" sz="2800" b="1" dirty="0">
                <a:solidFill>
                  <a:srgbClr val="005393"/>
                </a:solidFill>
              </a:rPr>
              <a:t> des images de phase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10" name="simu_3D_perspective_phase_ma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6"/>
          <a:srcRect t="3650" b="2565"/>
          <a:stretch/>
        </p:blipFill>
        <p:spPr>
          <a:xfrm>
            <a:off x="0" y="680045"/>
            <a:ext cx="12192000" cy="57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2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>
                <a:solidFill>
                  <a:srgbClr val="005393"/>
                </a:solidFill>
              </a:rPr>
              <a:t>imagettes</a:t>
            </a:r>
            <a:r>
              <a:rPr lang="fr-FR" sz="2800" b="1" dirty="0">
                <a:solidFill>
                  <a:srgbClr val="005393"/>
                </a:solidFill>
              </a:rPr>
              <a:t> de phase pour la mesure de pose absolue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link="rId4"/>
          <a:srcRect l="635" t="904" r="1279" b="26503"/>
          <a:stretch/>
        </p:blipFill>
        <p:spPr>
          <a:xfrm>
            <a:off x="76921" y="605057"/>
            <a:ext cx="6138701" cy="617306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199829" y="1252534"/>
            <a:ext cx="7938774" cy="3562353"/>
            <a:chOff x="4199829" y="1252534"/>
            <a:chExt cx="7938774" cy="35623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link="rId4"/>
            <a:srcRect l="449" t="73749" r="665" b="556"/>
            <a:stretch>
              <a:fillRect/>
            </a:stretch>
          </p:blipFill>
          <p:spPr>
            <a:xfrm>
              <a:off x="6466827" y="1252535"/>
              <a:ext cx="5584633" cy="1971675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6379686" y="1252534"/>
              <a:ext cx="5758917" cy="2076451"/>
            </a:xfrm>
            <a:prstGeom prst="roundRect">
              <a:avLst>
                <a:gd name="adj" fmla="val 6187"/>
              </a:avLst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>
              <a:off x="4199830" y="1323975"/>
              <a:ext cx="2179856" cy="3181349"/>
            </a:xfrm>
            <a:prstGeom prst="line">
              <a:avLst/>
            </a:prstGeom>
            <a:ln w="571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161830" y="3328985"/>
              <a:ext cx="5889631" cy="1485902"/>
            </a:xfrm>
            <a:prstGeom prst="line">
              <a:avLst/>
            </a:prstGeom>
            <a:ln w="571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4199829" y="4519612"/>
              <a:ext cx="2005572" cy="295275"/>
            </a:xfrm>
            <a:prstGeom prst="roundRect">
              <a:avLst/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6812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absolue à partir d’HP Codes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04536" y="1238214"/>
            <a:ext cx="5295235" cy="5295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6371676" y="1238214"/>
            <a:ext cx="5295235" cy="52952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7749" y="774463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Image acquise, en pixels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56466" y="753995"/>
            <a:ext cx="194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Imagette</a:t>
            </a:r>
            <a:r>
              <a:rPr lang="fr-FR" dirty="0"/>
              <a:t> de points</a:t>
            </a:r>
          </a:p>
        </p:txBody>
      </p:sp>
    </p:spTree>
    <p:extLst>
      <p:ext uri="{BB962C8B-B14F-4D97-AF65-F5344CB8AC3E}">
        <p14:creationId xmlns:p14="http://schemas.microsoft.com/office/powerpoint/2010/main" val="402476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>
                <a:solidFill>
                  <a:srgbClr val="005393"/>
                </a:solidFill>
              </a:rPr>
              <a:t>imagettes</a:t>
            </a:r>
            <a:r>
              <a:rPr lang="fr-FR" sz="2800" b="1" dirty="0">
                <a:solidFill>
                  <a:srgbClr val="005393"/>
                </a:solidFill>
              </a:rPr>
              <a:t> de phase pour la mesure de pose absolue</a:t>
            </a:r>
          </a:p>
        </p:txBody>
      </p:sp>
      <p:pic>
        <p:nvPicPr>
          <p:cNvPr id="3" name="variableNoises_suppMa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>
                <a:solidFill>
                  <a:srgbClr val="005393"/>
                </a:solidFill>
              </a:rPr>
              <a:t>imagettes</a:t>
            </a:r>
            <a:r>
              <a:rPr lang="en-US" sz="2800" b="1" dirty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de pose </a:t>
            </a:r>
            <a:r>
              <a:rPr lang="en-US" sz="2800" b="1" dirty="0" err="1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" name="defocusHistogramVideo_suppMat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5" y="680045"/>
            <a:ext cx="10382250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8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>
                <a:solidFill>
                  <a:srgbClr val="005393"/>
                </a:solidFill>
              </a:rPr>
              <a:t>imagettes</a:t>
            </a:r>
            <a:r>
              <a:rPr lang="en-US" sz="2800" b="1" dirty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de pose </a:t>
            </a:r>
            <a:r>
              <a:rPr lang="en-US" sz="2800" b="1" dirty="0" err="1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2" name="occlusionSimulation_suppMat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005393"/>
                </a:solidFill>
              </a:rPr>
              <a:t>Emploi</a:t>
            </a:r>
            <a:r>
              <a:rPr lang="en-US" sz="2800" b="1" dirty="0" smtClean="0">
                <a:solidFill>
                  <a:srgbClr val="005393"/>
                </a:solidFill>
              </a:rPr>
              <a:t> de la </a:t>
            </a:r>
            <a:r>
              <a:rPr lang="en-US" sz="2800" b="1" dirty="0" err="1" smtClean="0">
                <a:solidFill>
                  <a:srgbClr val="005393"/>
                </a:solidFill>
              </a:rPr>
              <a:t>bibliothèque</a:t>
            </a:r>
            <a:r>
              <a:rPr lang="en-US" sz="2800" b="1" dirty="0" smtClean="0">
                <a:solidFill>
                  <a:srgbClr val="005393"/>
                </a:solidFill>
              </a:rPr>
              <a:t> </a:t>
            </a:r>
            <a:r>
              <a:rPr lang="en-US" sz="2800" b="1" dirty="0" err="1" smtClean="0">
                <a:solidFill>
                  <a:srgbClr val="005393"/>
                </a:solidFill>
              </a:rPr>
              <a:t>logicielle</a:t>
            </a:r>
            <a:r>
              <a:rPr lang="en-US" sz="2800" b="1" dirty="0" smtClean="0">
                <a:solidFill>
                  <a:srgbClr val="005393"/>
                </a:solidFill>
              </a:rPr>
              <a:t> sur Smartphone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3" name="videoSetupAppVerni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9512" y="680045"/>
            <a:ext cx="10372436" cy="583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4" name="ZoneTexte 5">
            <a:extLst>
              <a:ext uri="{FF2B5EF4-FFF2-40B4-BE49-F238E27FC236}">
                <a16:creationId xmlns="" xmlns:a16="http://schemas.microsoft.com/office/drawing/2014/main" id="{6346FB96-C3A4-44D2-AD95-FB73D903DABA}"/>
              </a:ext>
            </a:extLst>
          </p:cNvPr>
          <p:cNvSpPr txBox="1"/>
          <p:nvPr/>
        </p:nvSpPr>
        <p:spPr>
          <a:xfrm>
            <a:off x="10769600" y="6237817"/>
            <a:ext cx="120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Résolution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33044" y="1161179"/>
            <a:ext cx="10340630" cy="5314714"/>
            <a:chOff x="233044" y="1161179"/>
            <a:chExt cx="10340630" cy="5314714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233044" y="1161179"/>
              <a:ext cx="1" cy="4945382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573834" y="6454767"/>
              <a:ext cx="9999840" cy="1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902379" y="6106561"/>
              <a:ext cx="1450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C00000"/>
                  </a:solidFill>
                </a:rPr>
                <a:t>Structuration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044" y="1161179"/>
              <a:ext cx="1386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Macroscopie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42832" y="5788243"/>
              <a:ext cx="1328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Microscopie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342000" y="550800"/>
            <a:ext cx="12090001" cy="58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9" name="Connecteur droit 8">
            <a:extLst>
              <a:ext uri="{FF2B5EF4-FFF2-40B4-BE49-F238E27FC236}">
                <a16:creationId xmlns="" xmlns:a16="http://schemas.microsoft.com/office/drawing/2014/main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3970830" y="678589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="" xmlns:a16="http://schemas.microsoft.com/office/drawing/2014/main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66294" y="687054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="" xmlns:a16="http://schemas.microsoft.com/office/drawing/2014/main" id="{CA21BC2D-3506-4333-B8BF-D3A35DCFB915}"/>
              </a:ext>
            </a:extLst>
          </p:cNvPr>
          <p:cNvSpPr txBox="1"/>
          <p:nvPr/>
        </p:nvSpPr>
        <p:spPr>
          <a:xfrm>
            <a:off x="-85744" y="3404473"/>
            <a:ext cx="3975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 mm  x 25 mm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-17604" y="675320"/>
            <a:ext cx="3945805" cy="5835054"/>
            <a:chOff x="-73375" y="683060"/>
            <a:chExt cx="3945805" cy="5835054"/>
          </a:xfrm>
        </p:grpSpPr>
        <p:sp>
          <p:nvSpPr>
            <p:cNvPr id="74" name="Rectangle 73">
              <a:extLst>
                <a:ext uri="{FF2B5EF4-FFF2-40B4-BE49-F238E27FC236}">
                  <a16:creationId xmlns="" xmlns:a16="http://schemas.microsoft.com/office/drawing/2014/main" id="{AB5AC662-BD65-457D-89FA-57B42C46F4B9}"/>
                </a:ext>
              </a:extLst>
            </p:cNvPr>
            <p:cNvSpPr/>
            <p:nvPr/>
          </p:nvSpPr>
          <p:spPr>
            <a:xfrm>
              <a:off x="-11385" y="683060"/>
              <a:ext cx="3883815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Mires périodiques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25" y="1669301"/>
              <a:ext cx="3780000" cy="1496747"/>
            </a:xfrm>
            <a:prstGeom prst="rect">
              <a:avLst/>
            </a:prstGeom>
          </p:spPr>
        </p:pic>
        <p:pic>
          <p:nvPicPr>
            <p:cNvPr id="51" name="Image 4"/>
            <p:cNvPicPr>
              <a:picLocks noChangeAspect="1"/>
            </p:cNvPicPr>
            <p:nvPr/>
          </p:nvPicPr>
          <p:blipFill rotWithShape="1">
            <a:blip r:embed="rId5"/>
            <a:srcRect t="6925" b="6093"/>
            <a:stretch/>
          </p:blipFill>
          <p:spPr>
            <a:xfrm>
              <a:off x="19290" y="3811375"/>
              <a:ext cx="3780000" cy="2431546"/>
            </a:xfrm>
            <a:prstGeom prst="rect">
              <a:avLst/>
            </a:prstGeom>
          </p:spPr>
        </p:pic>
        <p:sp>
          <p:nvSpPr>
            <p:cNvPr id="70" name="ZoneTexte 69">
              <a:extLst>
                <a:ext uri="{FF2B5EF4-FFF2-40B4-BE49-F238E27FC236}">
                  <a16:creationId xmlns="" xmlns:a16="http://schemas.microsoft.com/office/drawing/2014/main" id="{2F1E1C26-61B7-48D1-BCDF-B6A9554DF3DD}"/>
                </a:ext>
              </a:extLst>
            </p:cNvPr>
            <p:cNvSpPr txBox="1"/>
            <p:nvPr/>
          </p:nvSpPr>
          <p:spPr>
            <a:xfrm>
              <a:off x="393246" y="1295996"/>
              <a:ext cx="30743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0.5 nm, plage de 10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="" xmlns:a16="http://schemas.microsoft.com/office/drawing/2014/main" id="{1EC72641-3455-41AE-8C6B-FA8ADDEBD02B}"/>
                </a:ext>
              </a:extLst>
            </p:cNvPr>
            <p:cNvSpPr/>
            <p:nvPr/>
          </p:nvSpPr>
          <p:spPr>
            <a:xfrm>
              <a:off x="-11385" y="6256504"/>
              <a:ext cx="326998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(Chen, Z. H., 2016)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517105D2-0096-4B0B-9823-D0381E2FFC75}"/>
                </a:ext>
              </a:extLst>
            </p:cNvPr>
            <p:cNvSpPr/>
            <p:nvPr/>
          </p:nvSpPr>
          <p:spPr>
            <a:xfrm>
              <a:off x="-73375" y="3160081"/>
              <a:ext cx="342996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050" dirty="0"/>
                <a:t>(</a:t>
              </a:r>
              <a:r>
                <a:rPr lang="fr-FR" sz="1050" dirty="0" err="1"/>
                <a:t>Yamahata</a:t>
              </a:r>
              <a:r>
                <a:rPr lang="fr-FR" sz="1050" dirty="0"/>
                <a:t>, C., 2010)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105321" y="685459"/>
            <a:ext cx="3971534" cy="5340040"/>
            <a:chOff x="4105321" y="685459"/>
            <a:chExt cx="3971534" cy="5340040"/>
          </a:xfrm>
        </p:grpSpPr>
        <p:sp>
          <p:nvSpPr>
            <p:cNvPr id="73" name="Rectangle 72">
              <a:extLst>
                <a:ext uri="{FF2B5EF4-FFF2-40B4-BE49-F238E27FC236}">
                  <a16:creationId xmlns="" xmlns:a16="http://schemas.microsoft.com/office/drawing/2014/main" id="{5D81F0E3-BB2F-4297-A6F6-9E73708351CB}"/>
                </a:ext>
              </a:extLst>
            </p:cNvPr>
            <p:cNvSpPr/>
            <p:nvPr/>
          </p:nvSpPr>
          <p:spPr>
            <a:xfrm>
              <a:off x="4170586" y="3512361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Vernier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5AD00A8A-A774-487E-84AB-17E4627795DA}"/>
                </a:ext>
              </a:extLst>
            </p:cNvPr>
            <p:cNvSpPr/>
            <p:nvPr/>
          </p:nvSpPr>
          <p:spPr>
            <a:xfrm>
              <a:off x="4166863" y="685459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Moiré</a:t>
              </a:r>
            </a:p>
          </p:txBody>
        </p:sp>
        <p:pic>
          <p:nvPicPr>
            <p:cNvPr id="59" name="Image 58">
              <a:extLst>
                <a:ext uri="{FF2B5EF4-FFF2-40B4-BE49-F238E27FC236}">
                  <a16:creationId xmlns="" xmlns:a16="http://schemas.microsoft.com/office/drawing/2014/main" id="{C2953989-2BDC-4B28-B164-30E0691E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4940" y="1630282"/>
              <a:ext cx="3780000" cy="1536257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="" xmlns:a16="http://schemas.microsoft.com/office/drawing/2014/main" id="{2FC0CE61-4788-4851-8AAF-724B65C05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4886" y="4233628"/>
              <a:ext cx="3780000" cy="1517895"/>
            </a:xfrm>
            <a:prstGeom prst="rect">
              <a:avLst/>
            </a:prstGeom>
          </p:spPr>
        </p:pic>
        <p:sp>
          <p:nvSpPr>
            <p:cNvPr id="67" name="ZoneTexte 66">
              <a:extLst>
                <a:ext uri="{FF2B5EF4-FFF2-40B4-BE49-F238E27FC236}">
                  <a16:creationId xmlns="" xmlns:a16="http://schemas.microsoft.com/office/drawing/2014/main" id="{D409AA8E-B013-494B-88F4-847011296BF9}"/>
                </a:ext>
              </a:extLst>
            </p:cNvPr>
            <p:cNvSpPr txBox="1"/>
            <p:nvPr/>
          </p:nvSpPr>
          <p:spPr>
            <a:xfrm>
              <a:off x="4535608" y="4009142"/>
              <a:ext cx="31785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0.5 nm, plage de 221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69" name="ZoneTexte 68">
              <a:extLst>
                <a:ext uri="{FF2B5EF4-FFF2-40B4-BE49-F238E27FC236}">
                  <a16:creationId xmlns="" xmlns:a16="http://schemas.microsoft.com/office/drawing/2014/main" id="{C101C9B4-0C59-4901-8CAB-DD4477CD0258}"/>
                </a:ext>
              </a:extLst>
            </p:cNvPr>
            <p:cNvSpPr txBox="1"/>
            <p:nvPr/>
          </p:nvSpPr>
          <p:spPr>
            <a:xfrm>
              <a:off x="4713105" y="1291728"/>
              <a:ext cx="3023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42 nm, plage de 10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A92334F4-9EAD-449B-80D9-7BB40EE01C62}"/>
                </a:ext>
              </a:extLst>
            </p:cNvPr>
            <p:cNvSpPr/>
            <p:nvPr/>
          </p:nvSpPr>
          <p:spPr>
            <a:xfrm>
              <a:off x="4105321" y="3102657"/>
              <a:ext cx="387979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</a:t>
              </a:r>
              <a:r>
                <a:rPr lang="fr-FR" sz="1100" dirty="0" err="1"/>
                <a:t>Sugiura</a:t>
              </a:r>
              <a:r>
                <a:rPr lang="fr-FR" sz="1100" dirty="0"/>
                <a:t>, 2015)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88F2375A-854C-4F5B-873C-895EE5895127}"/>
                </a:ext>
              </a:extLst>
            </p:cNvPr>
            <p:cNvSpPr/>
            <p:nvPr/>
          </p:nvSpPr>
          <p:spPr>
            <a:xfrm>
              <a:off x="4212967" y="5763889"/>
              <a:ext cx="367199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</a:t>
              </a:r>
              <a:r>
                <a:rPr lang="fr-FR" sz="1100" dirty="0" err="1"/>
                <a:t>Guelpa</a:t>
              </a:r>
              <a:r>
                <a:rPr lang="fr-FR" sz="1100" dirty="0"/>
                <a:t>, V., 2014)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239559" y="678589"/>
            <a:ext cx="3883815" cy="5914659"/>
            <a:chOff x="8226793" y="676595"/>
            <a:chExt cx="3883815" cy="5914659"/>
          </a:xfrm>
        </p:grpSpPr>
        <p:grpSp>
          <p:nvGrpSpPr>
            <p:cNvPr id="16" name="Group 15"/>
            <p:cNvGrpSpPr/>
            <p:nvPr/>
          </p:nvGrpSpPr>
          <p:grpSpPr>
            <a:xfrm>
              <a:off x="8226793" y="1072189"/>
              <a:ext cx="3824574" cy="5519065"/>
              <a:chOff x="8226793" y="1072189"/>
              <a:chExt cx="3824574" cy="5519065"/>
            </a:xfrm>
          </p:grpSpPr>
          <p:pic>
            <p:nvPicPr>
              <p:cNvPr id="60" name="Image 55">
                <a:extLst>
                  <a:ext uri="{FF2B5EF4-FFF2-40B4-BE49-F238E27FC236}">
                    <a16:creationId xmlns="" xmlns:a16="http://schemas.microsoft.com/office/drawing/2014/main" id="{FB2AD111-CB8E-4B94-B67C-58C2FBF67B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2815" t="6187" r="20394" b="6404"/>
              <a:stretch/>
            </p:blipFill>
            <p:spPr>
              <a:xfrm>
                <a:off x="8271461" y="4134739"/>
                <a:ext cx="3648587" cy="2231218"/>
              </a:xfrm>
              <a:prstGeom prst="rect">
                <a:avLst/>
              </a:prstGeom>
            </p:spPr>
          </p:pic>
          <p:sp>
            <p:nvSpPr>
              <p:cNvPr id="62" name="ZoneTexte 61">
                <a:extLst>
                  <a:ext uri="{FF2B5EF4-FFF2-40B4-BE49-F238E27FC236}">
                    <a16:creationId xmlns="" xmlns:a16="http://schemas.microsoft.com/office/drawing/2014/main" id="{FC493CAD-04E9-4888-8231-61F04B492B7C}"/>
                  </a:ext>
                </a:extLst>
              </p:cNvPr>
              <p:cNvSpPr txBox="1"/>
              <p:nvPr/>
            </p:nvSpPr>
            <p:spPr>
              <a:xfrm>
                <a:off x="8344559" y="1072189"/>
                <a:ext cx="33933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Résolution 3 nm, plage de 1 cm x1 cm</a:t>
                </a:r>
              </a:p>
            </p:txBody>
          </p:sp>
          <p:sp>
            <p:nvSpPr>
              <p:cNvPr id="66" name="ZoneTexte 65">
                <a:extLst>
                  <a:ext uri="{FF2B5EF4-FFF2-40B4-BE49-F238E27FC236}">
                    <a16:creationId xmlns="" xmlns:a16="http://schemas.microsoft.com/office/drawing/2014/main" id="{A8C35537-F211-4835-B57A-C0270024E0CA}"/>
                  </a:ext>
                </a:extLst>
              </p:cNvPr>
              <p:cNvSpPr txBox="1"/>
              <p:nvPr/>
            </p:nvSpPr>
            <p:spPr>
              <a:xfrm>
                <a:off x="8269547" y="3823342"/>
                <a:ext cx="34975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Résolution 10 nm, plage de 1 cm x1 cm</a:t>
                </a:r>
              </a:p>
            </p:txBody>
          </p:sp>
          <p:pic>
            <p:nvPicPr>
              <p:cNvPr id="3" name="Image 2">
                <a:extLst>
                  <a:ext uri="{FF2B5EF4-FFF2-40B4-BE49-F238E27FC236}">
                    <a16:creationId xmlns="" xmlns:a16="http://schemas.microsoft.com/office/drawing/2014/main" id="{E49542C1-6015-44A2-87C8-0DC82AD7E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25774"/>
              <a:stretch/>
            </p:blipFill>
            <p:spPr>
              <a:xfrm>
                <a:off x="8271367" y="1365232"/>
                <a:ext cx="3780000" cy="2356803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id="{A4F14F5B-C864-456A-9C80-B5FA01C7F6E4}"/>
                  </a:ext>
                </a:extLst>
              </p:cNvPr>
              <p:cNvSpPr/>
              <p:nvPr/>
            </p:nvSpPr>
            <p:spPr>
              <a:xfrm>
                <a:off x="8226793" y="6329644"/>
                <a:ext cx="261624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00" dirty="0"/>
                  <a:t>(Kim, J. A., 2018)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D0F9288-C225-4ED3-81B9-46A43EEF9383}"/>
                  </a:ext>
                </a:extLst>
              </p:cNvPr>
              <p:cNvSpPr/>
              <p:nvPr/>
            </p:nvSpPr>
            <p:spPr>
              <a:xfrm>
                <a:off x="8269547" y="3683349"/>
                <a:ext cx="1859214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00" dirty="0"/>
                  <a:t>(</a:t>
                </a:r>
                <a:r>
                  <a:rPr lang="fr-FR" sz="1100" dirty="0" err="1"/>
                  <a:t>Galeano-Zea</a:t>
                </a:r>
                <a:r>
                  <a:rPr lang="fr-FR" sz="1100" dirty="0"/>
                  <a:t>, J. A., 2009)</a:t>
                </a: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="" xmlns:a16="http://schemas.microsoft.com/office/drawing/2014/main" id="{AB5AC662-BD65-457D-89FA-57B42C46F4B9}"/>
                </a:ext>
              </a:extLst>
            </p:cNvPr>
            <p:cNvSpPr/>
            <p:nvPr/>
          </p:nvSpPr>
          <p:spPr>
            <a:xfrm>
              <a:off x="8226793" y="676595"/>
              <a:ext cx="3883815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Mires </a:t>
              </a:r>
              <a:r>
                <a:rPr lang="fr-FR" sz="2000" b="1" dirty="0" err="1">
                  <a:solidFill>
                    <a:schemeClr val="tx1"/>
                  </a:solidFill>
                </a:rPr>
                <a:t>pseudo-périodiques</a:t>
              </a:r>
              <a:endParaRPr lang="fr-FR" sz="2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4"/>
          <a:srcRect r="1270"/>
          <a:stretch/>
        </p:blipFill>
        <p:spPr>
          <a:xfrm>
            <a:off x="6941486" y="645414"/>
            <a:ext cx="5076161" cy="2892071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1088698" y="3125656"/>
            <a:ext cx="6210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007949" y="2756324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μm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10531126" y="3610411"/>
            <a:ext cx="18517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(</a:t>
            </a:r>
            <a:r>
              <a:rPr lang="fr-FR" sz="1400" dirty="0" err="1"/>
              <a:t>Rauch</a:t>
            </a:r>
            <a:r>
              <a:rPr lang="fr-FR" sz="1400" dirty="0"/>
              <a:t>, J. Y., 2018)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39979" y="645456"/>
            <a:ext cx="6621039" cy="3559822"/>
            <a:chOff x="139979" y="645456"/>
            <a:chExt cx="6621039" cy="3559822"/>
          </a:xfrm>
        </p:grpSpPr>
        <p:grpSp>
          <p:nvGrpSpPr>
            <p:cNvPr id="25" name="Groupe 24">
              <a:extLst>
                <a:ext uri="{FF2B5EF4-FFF2-40B4-BE49-F238E27FC236}">
                  <a16:creationId xmlns="" xmlns:a16="http://schemas.microsoft.com/office/drawing/2014/main" id="{D573F120-C0A9-46FF-BCF5-B2613AB7C736}"/>
                </a:ext>
              </a:extLst>
            </p:cNvPr>
            <p:cNvGrpSpPr/>
            <p:nvPr/>
          </p:nvGrpSpPr>
          <p:grpSpPr>
            <a:xfrm>
              <a:off x="464051" y="1137635"/>
              <a:ext cx="4680000" cy="720000"/>
              <a:chOff x="360000" y="900000"/>
              <a:chExt cx="4680000" cy="720000"/>
            </a:xfrm>
          </p:grpSpPr>
          <p:sp>
            <p:nvSpPr>
              <p:cNvPr id="18" name="Rectangle : coins arrondis 17">
                <a:extLst>
                  <a:ext uri="{FF2B5EF4-FFF2-40B4-BE49-F238E27FC236}">
                    <a16:creationId xmlns="" xmlns:a16="http://schemas.microsoft.com/office/drawing/2014/main" id="{86E022A7-EDC0-483A-9487-7C44E88E0F8D}"/>
                  </a:ext>
                </a:extLst>
              </p:cNvPr>
              <p:cNvSpPr/>
              <p:nvPr/>
            </p:nvSpPr>
            <p:spPr>
              <a:xfrm>
                <a:off x="360000" y="90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Mesure planaire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 : coins arrondis 49">
                    <a:extLst>
                      <a:ext uri="{FF2B5EF4-FFF2-40B4-BE49-F238E27FC236}">
                        <a16:creationId xmlns="" xmlns:a16="http://schemas.microsoft.com/office/drawing/2014/main" id="{8C756B16-7E82-4531-8DE5-B919F822D30A}"/>
                      </a:ext>
                    </a:extLst>
                  </p:cNvPr>
                  <p:cNvSpPr/>
                  <p:nvPr/>
                </p:nvSpPr>
                <p:spPr>
                  <a:xfrm>
                    <a:off x="2880000" y="900000"/>
                    <a:ext cx="2160000" cy="720000"/>
                  </a:xfrm>
                  <a:prstGeom prst="roundRect">
                    <a:avLst/>
                  </a:prstGeom>
                  <a:solidFill>
                    <a:srgbClr val="F9CDA9"/>
                  </a:solidFill>
                  <a:ln w="28575">
                    <a:solidFill>
                      <a:srgbClr val="F4A26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>
                        <a:solidFill>
                          <a:schemeClr val="tx1"/>
                        </a:solidFill>
                      </a:rPr>
                      <a:t>3 DDL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 et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Rectangle : coins arrondis 49">
                    <a:extLst>
                      <a:ext uri="{FF2B5EF4-FFF2-40B4-BE49-F238E27FC236}">
                        <a16:creationId xmlns:a16="http://schemas.microsoft.com/office/drawing/2014/main" id="{8C756B16-7E82-4531-8DE5-B919F822D3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000" y="900000"/>
                    <a:ext cx="2160000" cy="720000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>
                    <a:solidFill>
                      <a:srgbClr val="F4A261"/>
                    </a:solidFill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oupe 25">
              <a:extLst>
                <a:ext uri="{FF2B5EF4-FFF2-40B4-BE49-F238E27FC236}">
                  <a16:creationId xmlns="" xmlns:a16="http://schemas.microsoft.com/office/drawing/2014/main" id="{F6632801-B541-441B-971E-95F752FFDDF2}"/>
                </a:ext>
              </a:extLst>
            </p:cNvPr>
            <p:cNvGrpSpPr/>
            <p:nvPr/>
          </p:nvGrpSpPr>
          <p:grpSpPr>
            <a:xfrm>
              <a:off x="1184051" y="2208967"/>
              <a:ext cx="4680000" cy="1821205"/>
              <a:chOff x="1080000" y="1971332"/>
              <a:chExt cx="4680000" cy="1821205"/>
            </a:xfrm>
          </p:grpSpPr>
          <p:sp>
            <p:nvSpPr>
              <p:cNvPr id="52" name="Rectangle : coins arrondis 51">
                <a:extLst>
                  <a:ext uri="{FF2B5EF4-FFF2-40B4-BE49-F238E27FC236}">
                    <a16:creationId xmlns="" xmlns:a16="http://schemas.microsoft.com/office/drawing/2014/main" id="{AAC96879-3F69-4BDA-8A32-32EB727723DD}"/>
                  </a:ext>
                </a:extLst>
              </p:cNvPr>
              <p:cNvSpPr/>
              <p:nvPr/>
            </p:nvSpPr>
            <p:spPr>
              <a:xfrm>
                <a:off x="1080000" y="198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Faible plage de mesure</a:t>
                </a:r>
              </a:p>
            </p:txBody>
          </p:sp>
          <p:sp>
            <p:nvSpPr>
              <p:cNvPr id="56" name="Rectangle : coins arrondis 55">
                <a:extLst>
                  <a:ext uri="{FF2B5EF4-FFF2-40B4-BE49-F238E27FC236}">
                    <a16:creationId xmlns="" xmlns:a16="http://schemas.microsoft.com/office/drawing/2014/main" id="{60BCBD13-9B72-4ACF-B063-6126C29C08CC}"/>
                  </a:ext>
                </a:extLst>
              </p:cNvPr>
              <p:cNvSpPr/>
              <p:nvPr/>
            </p:nvSpPr>
            <p:spPr>
              <a:xfrm>
                <a:off x="3600000" y="1971332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1 cm x 1 cm</a:t>
                </a:r>
              </a:p>
            </p:txBody>
          </p:sp>
          <p:sp>
            <p:nvSpPr>
              <p:cNvPr id="9" name="ZoneTexte 8">
                <a:extLst>
                  <a:ext uri="{FF2B5EF4-FFF2-40B4-BE49-F238E27FC236}">
                    <a16:creationId xmlns="" xmlns:a16="http://schemas.microsoft.com/office/drawing/2014/main" id="{6699A0B4-EA75-4638-9E24-7C81083A8E8A}"/>
                  </a:ext>
                </a:extLst>
              </p:cNvPr>
              <p:cNvSpPr txBox="1"/>
              <p:nvPr/>
            </p:nvSpPr>
            <p:spPr>
              <a:xfrm>
                <a:off x="1826038" y="3146206"/>
                <a:ext cx="13307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b="1" dirty="0"/>
                  <a:t>Faible plage de mesure</a:t>
                </a:r>
              </a:p>
            </p:txBody>
          </p:sp>
        </p:grpSp>
        <p:grpSp>
          <p:nvGrpSpPr>
            <p:cNvPr id="27" name="Groupe 26">
              <a:extLst>
                <a:ext uri="{FF2B5EF4-FFF2-40B4-BE49-F238E27FC236}">
                  <a16:creationId xmlns="" xmlns:a16="http://schemas.microsoft.com/office/drawing/2014/main" id="{0318FB07-52EA-49FF-AEDB-59370ECD8F0E}"/>
                </a:ext>
              </a:extLst>
            </p:cNvPr>
            <p:cNvGrpSpPr/>
            <p:nvPr/>
          </p:nvGrpSpPr>
          <p:grpSpPr>
            <a:xfrm>
              <a:off x="1904051" y="3297635"/>
              <a:ext cx="4680000" cy="720000"/>
              <a:chOff x="1800000" y="3060000"/>
              <a:chExt cx="4680000" cy="720000"/>
            </a:xfrm>
          </p:grpSpPr>
          <p:sp>
            <p:nvSpPr>
              <p:cNvPr id="57" name="Rectangle : coins arrondis 56">
                <a:extLst>
                  <a:ext uri="{FF2B5EF4-FFF2-40B4-BE49-F238E27FC236}">
                    <a16:creationId xmlns="" xmlns:a16="http://schemas.microsoft.com/office/drawing/2014/main" id="{949845F7-A6B2-4135-9C57-63A456200874}"/>
                  </a:ext>
                </a:extLst>
              </p:cNvPr>
              <p:cNvSpPr/>
              <p:nvPr/>
            </p:nvSpPr>
            <p:spPr>
              <a:xfrm>
                <a:off x="1800000" y="306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Faible robustesse en microscopie</a:t>
                </a:r>
              </a:p>
            </p:txBody>
          </p:sp>
          <p:sp>
            <p:nvSpPr>
              <p:cNvPr id="58" name="Rectangle : coins arrondis 57">
                <a:extLst>
                  <a:ext uri="{FF2B5EF4-FFF2-40B4-BE49-F238E27FC236}">
                    <a16:creationId xmlns="" xmlns:a16="http://schemas.microsoft.com/office/drawing/2014/main" id="{2670A394-B77A-4F3D-812F-EBA58C1CE18B}"/>
                  </a:ext>
                </a:extLst>
              </p:cNvPr>
              <p:cNvSpPr/>
              <p:nvPr/>
            </p:nvSpPr>
            <p:spPr>
              <a:xfrm>
                <a:off x="4320000" y="306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Occultation, bruit, éclairage, etc.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39979" y="645456"/>
              <a:ext cx="4104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Limites de la mesure par mire périodique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39979" y="645456"/>
              <a:ext cx="6621039" cy="3559822"/>
            </a:xfrm>
            <a:prstGeom prst="roundRect">
              <a:avLst>
                <a:gd name="adj" fmla="val 5510"/>
              </a:avLst>
            </a:prstGeom>
            <a:noFill/>
            <a:ln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0885" y="4450132"/>
            <a:ext cx="11588533" cy="1917788"/>
            <a:chOff x="150885" y="4450132"/>
            <a:chExt cx="11588533" cy="1917788"/>
          </a:xfrm>
        </p:grpSpPr>
        <p:grpSp>
          <p:nvGrpSpPr>
            <p:cNvPr id="28" name="Groupe 27">
              <a:extLst>
                <a:ext uri="{FF2B5EF4-FFF2-40B4-BE49-F238E27FC236}">
                  <a16:creationId xmlns="" xmlns:a16="http://schemas.microsoft.com/office/drawing/2014/main" id="{F912EF2C-3FC7-40FF-B237-CD856B07AA4D}"/>
                </a:ext>
              </a:extLst>
            </p:cNvPr>
            <p:cNvGrpSpPr/>
            <p:nvPr/>
          </p:nvGrpSpPr>
          <p:grpSpPr>
            <a:xfrm>
              <a:off x="426912" y="5071290"/>
              <a:ext cx="2160000" cy="1080000"/>
              <a:chOff x="360000" y="5400000"/>
              <a:chExt cx="2160000" cy="1080000"/>
            </a:xfrm>
          </p:grpSpPr>
          <p:sp>
            <p:nvSpPr>
              <p:cNvPr id="59" name="Rectangle : coins arrondis 58">
                <a:extLst>
                  <a:ext uri="{FF2B5EF4-FFF2-40B4-BE49-F238E27FC236}">
                    <a16:creationId xmlns="" xmlns:a16="http://schemas.microsoft.com/office/drawing/2014/main" id="{FB9065E6-5A2F-42F7-8084-2B6808736354}"/>
                  </a:ext>
                </a:extLst>
              </p:cNvPr>
              <p:cNvSpPr/>
              <p:nvPr/>
            </p:nvSpPr>
            <p:spPr>
              <a:xfrm>
                <a:off x="3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="" xmlns:a16="http://schemas.microsoft.com/office/drawing/2014/main" id="{B72B350E-25B4-4AEF-AA66-FE1FB2F27F8A}"/>
                  </a:ext>
                </a:extLst>
              </p:cNvPr>
              <p:cNvSpPr txBox="1"/>
              <p:nvPr/>
            </p:nvSpPr>
            <p:spPr>
              <a:xfrm>
                <a:off x="773265" y="5580150"/>
                <a:ext cx="14074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Mesure de pose 6 DDL</a:t>
                </a:r>
              </a:p>
            </p:txBody>
          </p:sp>
        </p:grpSp>
        <p:grpSp>
          <p:nvGrpSpPr>
            <p:cNvPr id="29" name="Groupe 28">
              <a:extLst>
                <a:ext uri="{FF2B5EF4-FFF2-40B4-BE49-F238E27FC236}">
                  <a16:creationId xmlns="" xmlns:a16="http://schemas.microsoft.com/office/drawing/2014/main" id="{D71B90D0-ED37-4B1D-9D89-665EFCC4D614}"/>
                </a:ext>
              </a:extLst>
            </p:cNvPr>
            <p:cNvGrpSpPr/>
            <p:nvPr/>
          </p:nvGrpSpPr>
          <p:grpSpPr>
            <a:xfrm>
              <a:off x="3126912" y="5071290"/>
              <a:ext cx="2160000" cy="1080000"/>
              <a:chOff x="3060000" y="5400000"/>
              <a:chExt cx="2160000" cy="1080000"/>
            </a:xfrm>
          </p:grpSpPr>
          <p:sp>
            <p:nvSpPr>
              <p:cNvPr id="60" name="Rectangle : coins arrondis 59">
                <a:extLst>
                  <a:ext uri="{FF2B5EF4-FFF2-40B4-BE49-F238E27FC236}">
                    <a16:creationId xmlns="" xmlns:a16="http://schemas.microsoft.com/office/drawing/2014/main" id="{5EF506B9-DCDB-4616-9368-15F0A3D138C7}"/>
                  </a:ext>
                </a:extLst>
              </p:cNvPr>
              <p:cNvSpPr/>
              <p:nvPr/>
            </p:nvSpPr>
            <p:spPr>
              <a:xfrm>
                <a:off x="30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="" xmlns:a16="http://schemas.microsoft.com/office/drawing/2014/main" id="{D0664013-FC0E-44F1-A1A2-FAF77273DA8B}"/>
                  </a:ext>
                </a:extLst>
              </p:cNvPr>
              <p:cNvSpPr txBox="1"/>
              <p:nvPr/>
            </p:nvSpPr>
            <p:spPr>
              <a:xfrm>
                <a:off x="3451994" y="5450168"/>
                <a:ext cx="139474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Extension de la plage de mesure</a:t>
                </a:r>
              </a:p>
            </p:txBody>
          </p:sp>
        </p:grpSp>
        <p:grpSp>
          <p:nvGrpSpPr>
            <p:cNvPr id="30" name="Groupe 29">
              <a:extLst>
                <a:ext uri="{FF2B5EF4-FFF2-40B4-BE49-F238E27FC236}">
                  <a16:creationId xmlns="" xmlns:a16="http://schemas.microsoft.com/office/drawing/2014/main" id="{5B47C61D-05B2-4644-9C05-009E99254640}"/>
                </a:ext>
              </a:extLst>
            </p:cNvPr>
            <p:cNvGrpSpPr/>
            <p:nvPr/>
          </p:nvGrpSpPr>
          <p:grpSpPr>
            <a:xfrm>
              <a:off x="5812587" y="5071290"/>
              <a:ext cx="2239381" cy="1080000"/>
              <a:chOff x="5745675" y="5400000"/>
              <a:chExt cx="2239381" cy="1080000"/>
            </a:xfrm>
          </p:grpSpPr>
          <p:sp>
            <p:nvSpPr>
              <p:cNvPr id="61" name="Rectangle : coins arrondis 60">
                <a:extLst>
                  <a:ext uri="{FF2B5EF4-FFF2-40B4-BE49-F238E27FC236}">
                    <a16:creationId xmlns="" xmlns:a16="http://schemas.microsoft.com/office/drawing/2014/main" id="{25E5286D-6CE9-4F7D-80FF-9913F7D724FD}"/>
                  </a:ext>
                </a:extLst>
              </p:cNvPr>
              <p:cNvSpPr/>
              <p:nvPr/>
            </p:nvSpPr>
            <p:spPr>
              <a:xfrm>
                <a:off x="57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="" xmlns:a16="http://schemas.microsoft.com/office/drawing/2014/main" id="{1BC40F3C-54FE-4FA1-9C10-B36E98727318}"/>
                  </a:ext>
                </a:extLst>
              </p:cNvPr>
              <p:cNvSpPr txBox="1"/>
              <p:nvPr/>
            </p:nvSpPr>
            <p:spPr>
              <a:xfrm>
                <a:off x="5745675" y="5496334"/>
                <a:ext cx="22393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Robustesse aux conditions d’imagerie en microscopie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="" xmlns:a16="http://schemas.microsoft.com/office/drawing/2014/main" id="{7324BC4D-3F11-41FC-9975-F205D9A30429}"/>
                </a:ext>
              </a:extLst>
            </p:cNvPr>
            <p:cNvGrpSpPr/>
            <p:nvPr/>
          </p:nvGrpSpPr>
          <p:grpSpPr>
            <a:xfrm>
              <a:off x="8526912" y="5071290"/>
              <a:ext cx="3060000" cy="1080000"/>
              <a:chOff x="8460000" y="5400000"/>
              <a:chExt cx="3060000" cy="1080000"/>
            </a:xfrm>
          </p:grpSpPr>
          <p:sp>
            <p:nvSpPr>
              <p:cNvPr id="62" name="Rectangle : coins arrondis 61">
                <a:extLst>
                  <a:ext uri="{FF2B5EF4-FFF2-40B4-BE49-F238E27FC236}">
                    <a16:creationId xmlns="" xmlns:a16="http://schemas.microsoft.com/office/drawing/2014/main" id="{1CDAE9B0-1074-4668-B129-C7E458C20D92}"/>
                  </a:ext>
                </a:extLst>
              </p:cNvPr>
              <p:cNvSpPr/>
              <p:nvPr/>
            </p:nvSpPr>
            <p:spPr>
              <a:xfrm>
                <a:off x="93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7" name="ZoneTexte 16">
                <a:extLst>
                  <a:ext uri="{FF2B5EF4-FFF2-40B4-BE49-F238E27FC236}">
                    <a16:creationId xmlns="" xmlns:a16="http://schemas.microsoft.com/office/drawing/2014/main" id="{1BD04E79-C343-4226-B540-A266217A746B}"/>
                  </a:ext>
                </a:extLst>
              </p:cNvPr>
              <p:cNvSpPr txBox="1"/>
              <p:nvPr/>
            </p:nvSpPr>
            <p:spPr>
              <a:xfrm>
                <a:off x="9477456" y="5580150"/>
                <a:ext cx="19250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Applications à la </a:t>
                </a:r>
                <a:r>
                  <a:rPr lang="fr-FR" sz="2000" b="1" dirty="0" err="1"/>
                  <a:t>microrobotique</a:t>
                </a:r>
                <a:endParaRPr lang="fr-FR" sz="2000" b="1" dirty="0"/>
              </a:p>
            </p:txBody>
          </p:sp>
          <p:grpSp>
            <p:nvGrpSpPr>
              <p:cNvPr id="24" name="Groupe 23">
                <a:extLst>
                  <a:ext uri="{FF2B5EF4-FFF2-40B4-BE49-F238E27FC236}">
                    <a16:creationId xmlns="" xmlns:a16="http://schemas.microsoft.com/office/drawing/2014/main" id="{DEF9F1FF-7EC2-4BAF-BEF4-4DE436CB3762}"/>
                  </a:ext>
                </a:extLst>
              </p:cNvPr>
              <p:cNvGrpSpPr/>
              <p:nvPr/>
            </p:nvGrpSpPr>
            <p:grpSpPr>
              <a:xfrm>
                <a:off x="8460000" y="5760000"/>
                <a:ext cx="360000" cy="360000"/>
                <a:chOff x="8460000" y="5760000"/>
                <a:chExt cx="360000" cy="360000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="" xmlns:a16="http://schemas.microsoft.com/office/drawing/2014/main" id="{CFA1528C-64B5-4CFF-9EF1-4F01C1C1B5A7}"/>
                    </a:ext>
                  </a:extLst>
                </p:cNvPr>
                <p:cNvCxnSpPr/>
                <p:nvPr/>
              </p:nvCxnSpPr>
              <p:spPr>
                <a:xfrm>
                  <a:off x="8640000" y="5760000"/>
                  <a:ext cx="0" cy="360000"/>
                </a:xfrm>
                <a:prstGeom prst="line">
                  <a:avLst/>
                </a:prstGeom>
                <a:ln w="57150">
                  <a:solidFill>
                    <a:srgbClr val="00539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>
                  <a:extLst>
                    <a:ext uri="{FF2B5EF4-FFF2-40B4-BE49-F238E27FC236}">
                      <a16:creationId xmlns="" xmlns:a16="http://schemas.microsoft.com/office/drawing/2014/main" id="{0C0B65FB-ED15-45C3-B917-85E318E7D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640000" y="5760000"/>
                  <a:ext cx="0" cy="360000"/>
                </a:xfrm>
                <a:prstGeom prst="line">
                  <a:avLst/>
                </a:prstGeom>
                <a:ln w="57150">
                  <a:solidFill>
                    <a:srgbClr val="00539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9" name="TextBox 68"/>
            <p:cNvSpPr txBox="1"/>
            <p:nvPr/>
          </p:nvSpPr>
          <p:spPr>
            <a:xfrm>
              <a:off x="196232" y="4528940"/>
              <a:ext cx="2321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Objectifs de recherche</a:t>
              </a: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150885" y="4450132"/>
              <a:ext cx="11588533" cy="1917788"/>
            </a:xfrm>
            <a:prstGeom prst="roundRect">
              <a:avLst>
                <a:gd name="adj" fmla="val 551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390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39582</TotalTime>
  <Words>4339</Words>
  <Application>Microsoft Office PowerPoint</Application>
  <PresentationFormat>Widescreen</PresentationFormat>
  <Paragraphs>827</Paragraphs>
  <Slides>50</Slides>
  <Notes>50</Notes>
  <HiddenSlides>0</HiddenSlides>
  <MMClips>27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Antoine ANDRE</cp:lastModifiedBy>
  <cp:revision>1519</cp:revision>
  <dcterms:created xsi:type="dcterms:W3CDTF">2017-10-25T09:06:20Z</dcterms:created>
  <dcterms:modified xsi:type="dcterms:W3CDTF">2021-10-03T22:59:49Z</dcterms:modified>
</cp:coreProperties>
</file>